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5" d="100"/>
          <a:sy n="65" d="100"/>
        </p:scale>
        <p:origin x="-76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80460B-3ADC-4A03-BB47-79D56B1B39D2}" type="datetimeFigureOut">
              <a:rPr lang="en-US" smtClean="0"/>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230509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80460B-3ADC-4A03-BB47-79D56B1B39D2}" type="datetimeFigureOut">
              <a:rPr lang="en-US" smtClean="0"/>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1936109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80460B-3ADC-4A03-BB47-79D56B1B39D2}" type="datetimeFigureOut">
              <a:rPr lang="en-US" smtClean="0"/>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3704914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80460B-3ADC-4A03-BB47-79D56B1B39D2}" type="datetimeFigureOut">
              <a:rPr lang="en-US" smtClean="0"/>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1575429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80460B-3ADC-4A03-BB47-79D56B1B39D2}" type="datetimeFigureOut">
              <a:rPr lang="en-US" smtClean="0"/>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862915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80460B-3ADC-4A03-BB47-79D56B1B39D2}" type="datetimeFigureOut">
              <a:rPr lang="en-US" smtClean="0"/>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90045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80460B-3ADC-4A03-BB47-79D56B1B39D2}" type="datetimeFigureOut">
              <a:rPr lang="en-US" smtClean="0"/>
              <a:t>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3936997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80460B-3ADC-4A03-BB47-79D56B1B39D2}" type="datetimeFigureOut">
              <a:rPr lang="en-US" smtClean="0"/>
              <a:t>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268462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80460B-3ADC-4A03-BB47-79D56B1B39D2}" type="datetimeFigureOut">
              <a:rPr lang="en-US" smtClean="0"/>
              <a:t>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1958912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80460B-3ADC-4A03-BB47-79D56B1B39D2}" type="datetimeFigureOut">
              <a:rPr lang="en-US" smtClean="0"/>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1249576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80460B-3ADC-4A03-BB47-79D56B1B39D2}" type="datetimeFigureOut">
              <a:rPr lang="en-US" smtClean="0"/>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C109D-6695-4030-BA4E-8B3E3D6D588D}" type="slidenum">
              <a:rPr lang="en-US" smtClean="0"/>
              <a:t>‹#›</a:t>
            </a:fld>
            <a:endParaRPr lang="en-US"/>
          </a:p>
        </p:txBody>
      </p:sp>
    </p:spTree>
    <p:extLst>
      <p:ext uri="{BB962C8B-B14F-4D97-AF65-F5344CB8AC3E}">
        <p14:creationId xmlns:p14="http://schemas.microsoft.com/office/powerpoint/2010/main" val="801653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0460B-3ADC-4A03-BB47-79D56B1B39D2}" type="datetimeFigureOut">
              <a:rPr lang="en-US" smtClean="0"/>
              <a:t>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C109D-6695-4030-BA4E-8B3E3D6D588D}" type="slidenum">
              <a:rPr lang="en-US" smtClean="0"/>
              <a:t>‹#›</a:t>
            </a:fld>
            <a:endParaRPr lang="en-US"/>
          </a:p>
        </p:txBody>
      </p:sp>
    </p:spTree>
    <p:extLst>
      <p:ext uri="{BB962C8B-B14F-4D97-AF65-F5344CB8AC3E}">
        <p14:creationId xmlns:p14="http://schemas.microsoft.com/office/powerpoint/2010/main" val="3719934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1066800"/>
            <a:ext cx="6262255" cy="4185761"/>
          </a:xfrm>
          <a:prstGeom prst="rect">
            <a:avLst/>
          </a:prstGeom>
        </p:spPr>
        <p:txBody>
          <a:bodyPr wrap="square">
            <a:spAutoFit/>
          </a:bodyPr>
          <a:lstStyle/>
          <a:p>
            <a:pPr algn="ctr" fontAlgn="t"/>
            <a:r>
              <a:rPr lang="en-US" sz="3200" b="1" i="1" dirty="0" smtClean="0">
                <a:effectLst/>
                <a:latin typeface="Times New Roman"/>
                <a:ea typeface="Times New Roman"/>
              </a:rPr>
              <a:t>The Future of CEQA:</a:t>
            </a:r>
            <a:endParaRPr lang="en-US" sz="3200" dirty="0" smtClean="0">
              <a:effectLst/>
              <a:latin typeface="Times New Roman"/>
              <a:ea typeface="Calibri"/>
            </a:endParaRPr>
          </a:p>
          <a:p>
            <a:pPr algn="ctr" fontAlgn="t"/>
            <a:r>
              <a:rPr lang="en-US" sz="3200" b="1" i="1" dirty="0" smtClean="0">
                <a:effectLst/>
                <a:latin typeface="Times New Roman"/>
                <a:ea typeface="Times New Roman"/>
              </a:rPr>
              <a:t>A Conversation With Some of </a:t>
            </a:r>
            <a:endParaRPr lang="en-US" sz="3200" dirty="0" smtClean="0">
              <a:effectLst/>
              <a:latin typeface="Times New Roman"/>
              <a:ea typeface="Calibri"/>
            </a:endParaRPr>
          </a:p>
          <a:p>
            <a:pPr algn="ctr" fontAlgn="t"/>
            <a:r>
              <a:rPr lang="en-US" sz="3200" b="1" i="1" dirty="0" smtClean="0">
                <a:effectLst/>
                <a:latin typeface="Times New Roman"/>
                <a:ea typeface="Times New Roman"/>
              </a:rPr>
              <a:t>California’s Premier CEQA Attorneys</a:t>
            </a:r>
            <a:endParaRPr lang="en-US" sz="3200" dirty="0" smtClean="0">
              <a:effectLst/>
              <a:latin typeface="Times New Roman"/>
              <a:ea typeface="Calibri"/>
            </a:endParaRPr>
          </a:p>
          <a:p>
            <a:pPr algn="ctr" fontAlgn="t"/>
            <a:r>
              <a:rPr lang="en-US" b="1" dirty="0" smtClean="0">
                <a:effectLst/>
                <a:latin typeface="Times New Roman"/>
                <a:ea typeface="Times New Roman"/>
              </a:rPr>
              <a:t> </a:t>
            </a:r>
            <a:endParaRPr lang="en-US" sz="1600" dirty="0" smtClean="0">
              <a:effectLst/>
              <a:latin typeface="Times New Roman"/>
              <a:ea typeface="Calibri"/>
            </a:endParaRPr>
          </a:p>
          <a:p>
            <a:pPr algn="ctr" fontAlgn="t"/>
            <a:r>
              <a:rPr lang="en-US" sz="2000" dirty="0" smtClean="0">
                <a:effectLst/>
                <a:latin typeface="Times New Roman"/>
                <a:ea typeface="Times New Roman"/>
              </a:rPr>
              <a:t>Jim Moose, Remy, Thomas, Moose and Manley, Moderator</a:t>
            </a:r>
            <a:endParaRPr lang="en-US" sz="2000" dirty="0" smtClean="0">
              <a:effectLst/>
              <a:latin typeface="Times New Roman"/>
              <a:ea typeface="Calibri"/>
            </a:endParaRPr>
          </a:p>
          <a:p>
            <a:pPr marL="457200" marR="0" algn="ctr" fontAlgn="t">
              <a:spcBef>
                <a:spcPts val="0"/>
              </a:spcBef>
              <a:spcAft>
                <a:spcPts val="0"/>
              </a:spcAft>
            </a:pPr>
            <a:r>
              <a:rPr lang="en-US" sz="2000" dirty="0" smtClean="0">
                <a:effectLst/>
                <a:latin typeface="Times New Roman"/>
                <a:ea typeface="Times New Roman"/>
              </a:rPr>
              <a:t>Bill </a:t>
            </a:r>
            <a:r>
              <a:rPr lang="en-US" sz="2000" dirty="0" err="1" smtClean="0">
                <a:effectLst/>
                <a:latin typeface="Times New Roman"/>
                <a:ea typeface="Times New Roman"/>
              </a:rPr>
              <a:t>Yeates</a:t>
            </a:r>
            <a:r>
              <a:rPr lang="en-US" sz="2000" dirty="0" smtClean="0">
                <a:effectLst/>
                <a:latin typeface="Times New Roman"/>
                <a:ea typeface="Times New Roman"/>
              </a:rPr>
              <a:t>, Law Offices of Bill </a:t>
            </a:r>
            <a:r>
              <a:rPr lang="en-US" sz="2000" dirty="0" err="1" smtClean="0">
                <a:effectLst/>
                <a:latin typeface="Times New Roman"/>
                <a:ea typeface="Times New Roman"/>
              </a:rPr>
              <a:t>Yeates</a:t>
            </a:r>
            <a:endParaRPr lang="en-US" sz="2000" dirty="0" smtClean="0">
              <a:effectLst/>
              <a:latin typeface="Times New Roman"/>
              <a:ea typeface="Calibri"/>
            </a:endParaRPr>
          </a:p>
          <a:p>
            <a:pPr marL="457200" marR="0" algn="ctr" fontAlgn="t">
              <a:spcBef>
                <a:spcPts val="0"/>
              </a:spcBef>
              <a:spcAft>
                <a:spcPts val="0"/>
              </a:spcAft>
            </a:pPr>
            <a:r>
              <a:rPr lang="en-US" sz="2000" dirty="0" smtClean="0">
                <a:effectLst/>
                <a:latin typeface="Times New Roman"/>
                <a:ea typeface="Times New Roman"/>
              </a:rPr>
              <a:t>Jennifer Hernandez, Holland and Knight</a:t>
            </a:r>
            <a:endParaRPr lang="en-US" sz="2000" dirty="0" smtClean="0">
              <a:effectLst/>
              <a:latin typeface="Times New Roman"/>
              <a:ea typeface="Calibri"/>
            </a:endParaRPr>
          </a:p>
          <a:p>
            <a:pPr marL="457200" marR="0" algn="ctr" fontAlgn="t">
              <a:spcBef>
                <a:spcPts val="0"/>
              </a:spcBef>
              <a:spcAft>
                <a:spcPts val="0"/>
              </a:spcAft>
            </a:pPr>
            <a:r>
              <a:rPr lang="en-US" sz="2000" dirty="0" smtClean="0">
                <a:effectLst/>
                <a:latin typeface="Times New Roman"/>
                <a:ea typeface="Times New Roman"/>
              </a:rPr>
              <a:t>Margaret </a:t>
            </a:r>
            <a:r>
              <a:rPr lang="en-US" sz="2000" dirty="0" err="1" smtClean="0">
                <a:effectLst/>
                <a:latin typeface="Times New Roman"/>
                <a:ea typeface="Times New Roman"/>
              </a:rPr>
              <a:t>Sohagi</a:t>
            </a:r>
            <a:r>
              <a:rPr lang="en-US" sz="2000" dirty="0" smtClean="0">
                <a:effectLst/>
                <a:latin typeface="Times New Roman"/>
                <a:ea typeface="Times New Roman"/>
              </a:rPr>
              <a:t>, </a:t>
            </a:r>
            <a:r>
              <a:rPr lang="en-US" sz="2000" dirty="0" err="1" smtClean="0">
                <a:effectLst/>
                <a:latin typeface="Times New Roman"/>
                <a:ea typeface="Times New Roman"/>
              </a:rPr>
              <a:t>Sohagi</a:t>
            </a:r>
            <a:r>
              <a:rPr lang="en-US" sz="2000" dirty="0" smtClean="0">
                <a:effectLst/>
                <a:latin typeface="Times New Roman"/>
                <a:ea typeface="Times New Roman"/>
              </a:rPr>
              <a:t> Law Group</a:t>
            </a:r>
            <a:endParaRPr lang="en-US" sz="2000" dirty="0" smtClean="0">
              <a:effectLst/>
              <a:latin typeface="Times New Roman"/>
              <a:ea typeface="Calibri"/>
            </a:endParaRPr>
          </a:p>
          <a:p>
            <a:pPr marL="457200" marR="0" algn="ctr" fontAlgn="t">
              <a:spcBef>
                <a:spcPts val="0"/>
              </a:spcBef>
              <a:spcAft>
                <a:spcPts val="0"/>
              </a:spcAft>
            </a:pPr>
            <a:r>
              <a:rPr lang="en-US" sz="2000" dirty="0" smtClean="0">
                <a:effectLst/>
                <a:latin typeface="Times New Roman"/>
                <a:ea typeface="Times New Roman"/>
              </a:rPr>
              <a:t>Richard Drury, </a:t>
            </a:r>
            <a:r>
              <a:rPr lang="en-US" sz="2000" dirty="0" err="1" smtClean="0">
                <a:effectLst/>
                <a:latin typeface="Times New Roman"/>
                <a:ea typeface="Times New Roman"/>
              </a:rPr>
              <a:t>Lozeau</a:t>
            </a:r>
            <a:r>
              <a:rPr lang="en-US" sz="2000" dirty="0" smtClean="0">
                <a:effectLst/>
                <a:latin typeface="Times New Roman"/>
                <a:ea typeface="Times New Roman"/>
              </a:rPr>
              <a:t> Drury</a:t>
            </a:r>
            <a:endParaRPr lang="en-US" sz="2000" dirty="0" smtClean="0">
              <a:effectLst/>
              <a:latin typeface="Times New Roman"/>
              <a:ea typeface="Calibri"/>
            </a:endParaRPr>
          </a:p>
          <a:p>
            <a:pPr marL="457200" marR="0" algn="ctr" fontAlgn="t">
              <a:spcBef>
                <a:spcPts val="0"/>
              </a:spcBef>
              <a:spcAft>
                <a:spcPts val="0"/>
              </a:spcAft>
            </a:pPr>
            <a:r>
              <a:rPr lang="en-US" sz="2000" dirty="0" smtClean="0">
                <a:effectLst/>
                <a:latin typeface="Times New Roman"/>
                <a:ea typeface="Times New Roman"/>
              </a:rPr>
              <a:t>Mike Zischke, Cox, Castle, &amp; Nicholson</a:t>
            </a:r>
            <a:endParaRPr lang="en-US" sz="2000" dirty="0">
              <a:effectLst/>
              <a:latin typeface="Times New Roman"/>
              <a:ea typeface="Calibri"/>
            </a:endParaRPr>
          </a:p>
        </p:txBody>
      </p:sp>
    </p:spTree>
    <p:extLst>
      <p:ext uri="{BB962C8B-B14F-4D97-AF65-F5344CB8AC3E}">
        <p14:creationId xmlns:p14="http://schemas.microsoft.com/office/powerpoint/2010/main" val="2204795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001000" cy="3970318"/>
          </a:xfrm>
          <a:prstGeom prst="rect">
            <a:avLst/>
          </a:prstGeom>
        </p:spPr>
        <p:txBody>
          <a:bodyPr wrap="square">
            <a:spAutoFit/>
          </a:bodyPr>
          <a:lstStyle/>
          <a:p>
            <a:pPr marL="685800" marR="0" algn="ctr">
              <a:spcBef>
                <a:spcPts val="0"/>
              </a:spcBef>
              <a:spcAft>
                <a:spcPts val="0"/>
              </a:spcAft>
              <a:tabLst>
                <a:tab pos="228600" algn="l"/>
              </a:tabLst>
            </a:pPr>
            <a:endParaRPr lang="en-US" sz="2400" i="1" dirty="0" smtClean="0">
              <a:effectLst/>
              <a:latin typeface="Times New Roman"/>
              <a:ea typeface="Calibri"/>
            </a:endParaRPr>
          </a:p>
          <a:p>
            <a:pPr marL="685800" marR="0" algn="ctr">
              <a:spcBef>
                <a:spcPts val="0"/>
              </a:spcBef>
              <a:spcAft>
                <a:spcPts val="0"/>
              </a:spcAft>
              <a:tabLst>
                <a:tab pos="228600" algn="l"/>
              </a:tabLst>
            </a:pPr>
            <a:endParaRPr lang="en-US" sz="2400" i="1" dirty="0">
              <a:latin typeface="Times New Roman"/>
              <a:ea typeface="Calibri"/>
            </a:endParaRPr>
          </a:p>
          <a:p>
            <a:pPr marL="685800" marR="0" algn="ctr">
              <a:spcBef>
                <a:spcPts val="0"/>
              </a:spcBef>
              <a:spcAft>
                <a:spcPts val="0"/>
              </a:spcAft>
              <a:tabLst>
                <a:tab pos="228600" algn="l"/>
              </a:tabLst>
            </a:pPr>
            <a:r>
              <a:rPr lang="en-US" sz="2400" i="1" dirty="0" smtClean="0">
                <a:effectLst/>
                <a:latin typeface="Times New Roman"/>
                <a:ea typeface="Calibri"/>
              </a:rPr>
              <a:t>First Proposition for Debate</a:t>
            </a:r>
            <a:r>
              <a:rPr lang="en-US" sz="2400" dirty="0" smtClean="0">
                <a:effectLst/>
                <a:latin typeface="Times New Roman"/>
                <a:ea typeface="Calibri"/>
              </a:rPr>
              <a:t>:</a:t>
            </a:r>
          </a:p>
          <a:p>
            <a:pPr marL="685800" marR="0" algn="ctr">
              <a:spcBef>
                <a:spcPts val="0"/>
              </a:spcBef>
              <a:spcAft>
                <a:spcPts val="0"/>
              </a:spcAft>
              <a:tabLst>
                <a:tab pos="228600" algn="l"/>
              </a:tabLst>
            </a:pPr>
            <a:endParaRPr lang="en-US" sz="2400" dirty="0">
              <a:latin typeface="Times New Roman"/>
              <a:ea typeface="Calibri"/>
            </a:endParaRPr>
          </a:p>
          <a:p>
            <a:pPr marL="233363" marR="0" algn="ctr">
              <a:spcBef>
                <a:spcPts val="0"/>
              </a:spcBef>
              <a:spcAft>
                <a:spcPts val="0"/>
              </a:spcAft>
              <a:tabLst>
                <a:tab pos="228600" algn="l"/>
              </a:tabLst>
            </a:pPr>
            <a:r>
              <a:rPr lang="en-US" sz="2400" dirty="0" smtClean="0">
                <a:effectLst/>
                <a:latin typeface="Times New Roman"/>
                <a:ea typeface="Calibri"/>
              </a:rPr>
              <a:t>After 40 years, CEQA currently serves well, at acceptable costs, its intended functions of (</a:t>
            </a:r>
            <a:r>
              <a:rPr lang="en-US" sz="2400" dirty="0" err="1" smtClean="0">
                <a:effectLst/>
                <a:latin typeface="Times New Roman"/>
                <a:ea typeface="Calibri"/>
              </a:rPr>
              <a:t>i</a:t>
            </a:r>
            <a:r>
              <a:rPr lang="en-US" sz="2400" dirty="0" smtClean="0">
                <a:effectLst/>
                <a:latin typeface="Times New Roman"/>
                <a:ea typeface="Calibri"/>
              </a:rPr>
              <a:t>) protecting California’s environment, (ii) facilitating public input into agency decision-making, (iii) fostering informed and accountable agency decision-making, and (iv) enhancing inter-agency coordination.</a:t>
            </a:r>
          </a:p>
          <a:p>
            <a:pPr marL="685800" marR="0" algn="ctr">
              <a:spcBef>
                <a:spcPts val="0"/>
              </a:spcBef>
              <a:spcAft>
                <a:spcPts val="0"/>
              </a:spcAft>
              <a:tabLst>
                <a:tab pos="228600" algn="l"/>
              </a:tabLst>
            </a:pPr>
            <a:r>
              <a:rPr lang="en-US" sz="1200" b="1" dirty="0" smtClean="0">
                <a:effectLst/>
                <a:latin typeface="Times New Roman"/>
                <a:ea typeface="Calibri"/>
              </a:rPr>
              <a:t> </a:t>
            </a:r>
            <a:endParaRPr lang="en-US" sz="1600" dirty="0">
              <a:effectLst/>
              <a:latin typeface="Times New Roman"/>
              <a:ea typeface="Calibri"/>
            </a:endParaRPr>
          </a:p>
        </p:txBody>
      </p:sp>
    </p:spTree>
    <p:extLst>
      <p:ext uri="{BB962C8B-B14F-4D97-AF65-F5344CB8AC3E}">
        <p14:creationId xmlns:p14="http://schemas.microsoft.com/office/powerpoint/2010/main" val="102163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19200"/>
            <a:ext cx="7696200" cy="3416320"/>
          </a:xfrm>
          <a:prstGeom prst="rect">
            <a:avLst/>
          </a:prstGeom>
        </p:spPr>
        <p:txBody>
          <a:bodyPr wrap="square">
            <a:spAutoFit/>
          </a:bodyPr>
          <a:lstStyle/>
          <a:p>
            <a:pPr marL="457200" algn="ctr">
              <a:tabLst>
                <a:tab pos="228600" algn="l"/>
              </a:tabLst>
            </a:pPr>
            <a:r>
              <a:rPr lang="en-US" sz="2400" i="1" dirty="0" smtClean="0">
                <a:latin typeface="Times New Roman"/>
                <a:ea typeface="Calibri"/>
              </a:rPr>
              <a:t>Second Proposition </a:t>
            </a:r>
            <a:r>
              <a:rPr lang="en-US" sz="2400" i="1" dirty="0">
                <a:latin typeface="Times New Roman"/>
                <a:ea typeface="Calibri"/>
              </a:rPr>
              <a:t>for Debate</a:t>
            </a:r>
            <a:r>
              <a:rPr lang="en-US" sz="2400" dirty="0">
                <a:latin typeface="Times New Roman"/>
                <a:ea typeface="Calibri"/>
              </a:rPr>
              <a:t>:</a:t>
            </a:r>
          </a:p>
          <a:p>
            <a:pPr marL="174625" marR="0" algn="ctr">
              <a:spcBef>
                <a:spcPts val="0"/>
              </a:spcBef>
              <a:spcAft>
                <a:spcPts val="0"/>
              </a:spcAft>
              <a:tabLst>
                <a:tab pos="228600" algn="l"/>
              </a:tabLst>
            </a:pPr>
            <a:endParaRPr lang="en-US" sz="2400" dirty="0" smtClean="0">
              <a:effectLst/>
              <a:latin typeface="Times New Roman"/>
              <a:ea typeface="Calibri"/>
            </a:endParaRPr>
          </a:p>
          <a:p>
            <a:pPr marL="457200" marR="0" algn="ctr">
              <a:spcBef>
                <a:spcPts val="0"/>
              </a:spcBef>
              <a:spcAft>
                <a:spcPts val="0"/>
              </a:spcAft>
              <a:tabLst>
                <a:tab pos="228600" algn="l"/>
              </a:tabLst>
            </a:pPr>
            <a:endParaRPr lang="en-US" sz="2400" dirty="0">
              <a:latin typeface="Times New Roman"/>
              <a:ea typeface="Calibri"/>
            </a:endParaRPr>
          </a:p>
          <a:p>
            <a:pPr marL="233363" marR="0" algn="ctr">
              <a:spcBef>
                <a:spcPts val="0"/>
              </a:spcBef>
              <a:spcAft>
                <a:spcPts val="0"/>
              </a:spcAft>
              <a:tabLst>
                <a:tab pos="228600" algn="l"/>
              </a:tabLst>
            </a:pPr>
            <a:r>
              <a:rPr lang="en-US" sz="2400" dirty="0" smtClean="0">
                <a:effectLst/>
                <a:latin typeface="Times New Roman"/>
                <a:ea typeface="Calibri"/>
              </a:rPr>
              <a:t>After 40 years of aggressive comment letters and litigation filed by environmental groups, labor unions, and economic interests, the costs and regulatory uncertainties associated with CEQA compliance have undermined the California business climate and have contributed to the balkanization and dysfunction of California government</a:t>
            </a:r>
            <a:endParaRPr lang="en-US" sz="2400" dirty="0"/>
          </a:p>
        </p:txBody>
      </p:sp>
    </p:spTree>
    <p:extLst>
      <p:ext uri="{BB962C8B-B14F-4D97-AF65-F5344CB8AC3E}">
        <p14:creationId xmlns:p14="http://schemas.microsoft.com/office/powerpoint/2010/main" val="638849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467600" cy="4431983"/>
          </a:xfrm>
          <a:prstGeom prst="rect">
            <a:avLst/>
          </a:prstGeom>
        </p:spPr>
        <p:txBody>
          <a:bodyPr wrap="square">
            <a:spAutoFit/>
          </a:bodyPr>
          <a:lstStyle/>
          <a:p>
            <a:pPr marL="685800" algn="ctr">
              <a:tabLst>
                <a:tab pos="228600" algn="l"/>
              </a:tabLst>
            </a:pPr>
            <a:endParaRPr lang="en-US" sz="2400" i="1" dirty="0" smtClean="0">
              <a:latin typeface="Times New Roman"/>
              <a:ea typeface="Calibri"/>
            </a:endParaRPr>
          </a:p>
          <a:p>
            <a:pPr marL="685800" algn="ctr">
              <a:tabLst>
                <a:tab pos="228600" algn="l"/>
              </a:tabLst>
            </a:pPr>
            <a:r>
              <a:rPr lang="en-US" sz="2400" i="1" dirty="0" smtClean="0">
                <a:latin typeface="Times New Roman"/>
                <a:ea typeface="Calibri"/>
              </a:rPr>
              <a:t>Third Proposition </a:t>
            </a:r>
            <a:r>
              <a:rPr lang="en-US" sz="2400" i="1" dirty="0">
                <a:latin typeface="Times New Roman"/>
                <a:ea typeface="Calibri"/>
              </a:rPr>
              <a:t>for Debate</a:t>
            </a:r>
            <a:r>
              <a:rPr lang="en-US" sz="2400" dirty="0">
                <a:latin typeface="Times New Roman"/>
                <a:ea typeface="Calibri"/>
              </a:rPr>
              <a:t>:</a:t>
            </a:r>
          </a:p>
          <a:p>
            <a:pPr marL="685800" marR="0" algn="ctr">
              <a:spcBef>
                <a:spcPts val="0"/>
              </a:spcBef>
              <a:spcAft>
                <a:spcPts val="0"/>
              </a:spcAft>
              <a:tabLst>
                <a:tab pos="228600" algn="l"/>
              </a:tabLst>
            </a:pPr>
            <a:endParaRPr lang="en-US" sz="2400" dirty="0" smtClean="0">
              <a:effectLst/>
              <a:latin typeface="Times New Roman"/>
              <a:ea typeface="Calibri"/>
            </a:endParaRPr>
          </a:p>
          <a:p>
            <a:pPr marL="685800" marR="0" algn="ctr">
              <a:spcBef>
                <a:spcPts val="0"/>
              </a:spcBef>
              <a:spcAft>
                <a:spcPts val="0"/>
              </a:spcAft>
              <a:tabLst>
                <a:tab pos="228600" algn="l"/>
              </a:tabLst>
            </a:pPr>
            <a:endParaRPr lang="en-US" sz="2400" dirty="0">
              <a:latin typeface="Times New Roman"/>
              <a:ea typeface="Calibri"/>
            </a:endParaRPr>
          </a:p>
          <a:p>
            <a:pPr marL="685800" marR="0" algn="ctr">
              <a:spcBef>
                <a:spcPts val="0"/>
              </a:spcBef>
              <a:spcAft>
                <a:spcPts val="0"/>
              </a:spcAft>
              <a:tabLst>
                <a:tab pos="228600" algn="l"/>
              </a:tabLst>
            </a:pPr>
            <a:r>
              <a:rPr lang="en-US" sz="2400" dirty="0" smtClean="0">
                <a:effectLst/>
                <a:latin typeface="Times New Roman"/>
                <a:ea typeface="Calibri"/>
              </a:rPr>
              <a:t>The principles of CEQA, as interpreted by the courts and generally applied by environmental consultants, have empowered NIMBY groups and have worked against the implementation of Smart Growth principles favoring infill development at relatively high densities in areas that will support transit usage and bicycle and pedestrian travel.</a:t>
            </a:r>
          </a:p>
          <a:p>
            <a:pPr marL="685800" marR="0" algn="ctr">
              <a:spcBef>
                <a:spcPts val="0"/>
              </a:spcBef>
              <a:spcAft>
                <a:spcPts val="0"/>
              </a:spcAft>
              <a:tabLst>
                <a:tab pos="228600" algn="l"/>
              </a:tabLst>
            </a:pPr>
            <a:r>
              <a:rPr lang="en-US" dirty="0" smtClean="0">
                <a:effectLst/>
                <a:latin typeface="Times New Roman"/>
                <a:ea typeface="Calibri"/>
              </a:rPr>
              <a:t> </a:t>
            </a:r>
            <a:endParaRPr lang="en-US" sz="1600" dirty="0">
              <a:effectLst/>
              <a:latin typeface="Times New Roman"/>
              <a:ea typeface="Calibri"/>
            </a:endParaRPr>
          </a:p>
        </p:txBody>
      </p:sp>
    </p:spTree>
    <p:extLst>
      <p:ext uri="{BB962C8B-B14F-4D97-AF65-F5344CB8AC3E}">
        <p14:creationId xmlns:p14="http://schemas.microsoft.com/office/powerpoint/2010/main" val="3552126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1149" y="990600"/>
            <a:ext cx="7543800" cy="4524315"/>
          </a:xfrm>
          <a:prstGeom prst="rect">
            <a:avLst/>
          </a:prstGeom>
        </p:spPr>
        <p:txBody>
          <a:bodyPr wrap="square">
            <a:spAutoFit/>
          </a:bodyPr>
          <a:lstStyle/>
          <a:p>
            <a:pPr algn="ctr">
              <a:tabLst>
                <a:tab pos="228600" algn="l"/>
              </a:tabLst>
            </a:pPr>
            <a:endParaRPr lang="en-US" sz="2400" i="1" dirty="0" smtClean="0">
              <a:latin typeface="Times New Roman"/>
              <a:ea typeface="Calibri"/>
            </a:endParaRPr>
          </a:p>
          <a:p>
            <a:pPr algn="ctr">
              <a:tabLst>
                <a:tab pos="228600" algn="l"/>
              </a:tabLst>
            </a:pPr>
            <a:r>
              <a:rPr lang="en-US" sz="2400" i="1" dirty="0" smtClean="0">
                <a:latin typeface="Times New Roman"/>
                <a:ea typeface="Calibri"/>
              </a:rPr>
              <a:t>Fourth Proposition </a:t>
            </a:r>
            <a:r>
              <a:rPr lang="en-US" sz="2400" i="1" dirty="0">
                <a:latin typeface="Times New Roman"/>
                <a:ea typeface="Calibri"/>
              </a:rPr>
              <a:t>for Debate</a:t>
            </a:r>
            <a:r>
              <a:rPr lang="en-US" sz="2400" dirty="0">
                <a:latin typeface="Times New Roman"/>
                <a:ea typeface="Calibri"/>
              </a:rPr>
              <a:t>:</a:t>
            </a:r>
          </a:p>
          <a:p>
            <a:pPr algn="ctr">
              <a:tabLst>
                <a:tab pos="228600" algn="l"/>
              </a:tabLst>
            </a:pPr>
            <a:endParaRPr lang="en-US" sz="2400" dirty="0" smtClean="0">
              <a:effectLst/>
              <a:latin typeface="Times New Roman"/>
              <a:ea typeface="Calibri"/>
            </a:endParaRPr>
          </a:p>
          <a:p>
            <a:pPr algn="ctr">
              <a:tabLst>
                <a:tab pos="228600" algn="l"/>
              </a:tabLst>
            </a:pPr>
            <a:r>
              <a:rPr lang="en-US" sz="2400" smtClean="0">
                <a:effectLst/>
                <a:latin typeface="Times New Roman"/>
                <a:ea typeface="Calibri"/>
              </a:rPr>
              <a:t>The </a:t>
            </a:r>
            <a:r>
              <a:rPr lang="en-US" sz="2400" dirty="0" smtClean="0">
                <a:effectLst/>
                <a:latin typeface="Times New Roman"/>
                <a:ea typeface="Calibri"/>
              </a:rPr>
              <a:t>Legislature should reform CEQA by (</a:t>
            </a:r>
            <a:r>
              <a:rPr lang="en-US" sz="2400" dirty="0" err="1" smtClean="0">
                <a:effectLst/>
                <a:latin typeface="Times New Roman"/>
                <a:ea typeface="Calibri"/>
              </a:rPr>
              <a:t>i</a:t>
            </a:r>
            <a:r>
              <a:rPr lang="en-US" sz="2400" dirty="0" smtClean="0">
                <a:effectLst/>
                <a:latin typeface="Times New Roman"/>
                <a:ea typeface="Calibri"/>
              </a:rPr>
              <a:t>) creating effective procedures for streamlining approvals of projects that (a) are consistent with applicable plans and standards and/or (b) carry out statewide legislative environmental policies, (ii) encouraging project proponents to minimize environmental impacts, (iii) causing CEQA to facilitate the development of projects consistent with land use patterns envisioned under SB 375, and (iv) making judicial review less uncertain and time-consuming.</a:t>
            </a:r>
            <a:endParaRPr lang="en-US" sz="2400" dirty="0">
              <a:effectLst/>
              <a:latin typeface="Times New Roman"/>
              <a:ea typeface="Calibri"/>
            </a:endParaRPr>
          </a:p>
        </p:txBody>
      </p:sp>
    </p:spTree>
    <p:extLst>
      <p:ext uri="{BB962C8B-B14F-4D97-AF65-F5344CB8AC3E}">
        <p14:creationId xmlns:p14="http://schemas.microsoft.com/office/powerpoint/2010/main" val="3007879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267</Words>
  <Application>Microsoft Office PowerPoint</Application>
  <PresentationFormat>On-screen Show (4:3)</PresentationFormat>
  <Paragraphs>30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RTMM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Richburg</dc:creator>
  <cp:lastModifiedBy>Debi</cp:lastModifiedBy>
  <cp:revision>3</cp:revision>
  <dcterms:created xsi:type="dcterms:W3CDTF">2011-10-13T19:18:10Z</dcterms:created>
  <dcterms:modified xsi:type="dcterms:W3CDTF">2011-11-01T17:47:49Z</dcterms:modified>
</cp:coreProperties>
</file>