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88" r:id="rId3"/>
    <p:sldId id="289" r:id="rId4"/>
    <p:sldId id="258" r:id="rId5"/>
    <p:sldId id="283" r:id="rId6"/>
    <p:sldId id="284" r:id="rId7"/>
    <p:sldId id="286" r:id="rId8"/>
    <p:sldId id="285" r:id="rId9"/>
    <p:sldId id="287" r:id="rId10"/>
    <p:sldId id="264" r:id="rId11"/>
    <p:sldId id="266" r:id="rId12"/>
    <p:sldId id="267" r:id="rId13"/>
    <p:sldId id="291" r:id="rId14"/>
    <p:sldId id="290" r:id="rId15"/>
    <p:sldId id="279" r:id="rId16"/>
    <p:sldId id="270" r:id="rId17"/>
    <p:sldId id="280" r:id="rId18"/>
    <p:sldId id="281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4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50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1122" y="9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BD18684-BF4A-4567-8799-916891246A01}" type="datetime1">
              <a:rPr lang="en-US"/>
              <a:pPr>
                <a:defRPr/>
              </a:pPr>
              <a:t>11/3/2011</a:t>
            </a:fld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D9E4A2D-7AB7-4D02-AF03-30B851369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4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E8554AB-5787-4297-8285-C16A8D0BF32C}" type="datetime1">
              <a:rPr lang="en-US"/>
              <a:pPr>
                <a:defRPr/>
              </a:pPr>
              <a:t>11/3/2011</a:t>
            </a:fld>
            <a:endParaRPr lang="en-US"/>
          </a:p>
        </p:txBody>
      </p:sp>
      <p:sp>
        <p:nvSpPr>
          <p:cNvPr id="17412" name="Placeholder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66F6AD3-0086-4A16-B6DD-BEE775E32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83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72" charset="0"/>
        <a:ea typeface="ＭＳ Ｐゴシック" pitchFamily="-7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72" charset="0"/>
        <a:ea typeface="ＭＳ Ｐゴシック" pitchFamily="-7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72" charset="0"/>
        <a:ea typeface="ＭＳ Ｐゴシック" pitchFamily="-7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72" charset="0"/>
        <a:ea typeface="ＭＳ Ｐゴシック" pitchFamily="-7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914400" eaLnBrk="1" hangingPunct="1"/>
            <a:endParaRPr lang="en-US"/>
          </a:p>
        </p:txBody>
      </p:sp>
      <p:sp>
        <p:nvSpPr>
          <p:cNvPr id="39939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5A1D33F-487C-499E-BF99-C0DEDCCBFF37}" type="slidenum">
              <a:rPr lang="en-US" sz="1200">
                <a:latin typeface="Myriad Pro" pitchFamily="-72" charset="0"/>
              </a:rPr>
              <a:pPr algn="r" eaLnBrk="0" hangingPunct="0"/>
              <a:t>11</a:t>
            </a:fld>
            <a:endParaRPr lang="en-US" sz="1200">
              <a:latin typeface="Myriad Pro" pitchFamily="-72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914400" eaLnBrk="1" hangingPunct="1"/>
            <a:endParaRPr lang="en-US"/>
          </a:p>
        </p:txBody>
      </p:sp>
      <p:sp>
        <p:nvSpPr>
          <p:cNvPr id="41987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6EC1D80E-3415-4219-9FDF-87A930F5E6BD}" type="slidenum">
              <a:rPr lang="en-US" sz="1200">
                <a:latin typeface="Myriad Pro" pitchFamily="-72" charset="0"/>
              </a:rPr>
              <a:pPr algn="r" eaLnBrk="0" hangingPunct="0"/>
              <a:t>12</a:t>
            </a:fld>
            <a:endParaRPr lang="en-US" sz="1200">
              <a:latin typeface="Myriad Pro" pitchFamily="-72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2826A0A3-3709-4D82-9C8F-3CCD37404C8B}" type="slidenum">
              <a:rPr lang="en-US" sz="1200">
                <a:latin typeface="Myriad Pro" pitchFamily="-72" charset="0"/>
              </a:rPr>
              <a:pPr algn="r"/>
              <a:t>13</a:t>
            </a:fld>
            <a:endParaRPr lang="en-US" sz="1200">
              <a:latin typeface="Myriad Pro" pitchFamily="-72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6B3A599C-E6DC-45AB-9954-44E2275B8BD3}" type="slidenum">
              <a:rPr lang="en-US" sz="1200">
                <a:latin typeface="Myriad Pro" pitchFamily="-72" charset="0"/>
              </a:rPr>
              <a:pPr algn="r" eaLnBrk="0" hangingPunct="0"/>
              <a:t>14</a:t>
            </a:fld>
            <a:endParaRPr lang="en-US" sz="1200">
              <a:latin typeface="Myriad Pro" pitchFamily="-72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914400"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E2001AA6-A549-41C4-93F9-104C1F79E6FA}" type="slidenum">
              <a:rPr lang="en-US" sz="1200">
                <a:latin typeface="Myriad Pro" pitchFamily="-72" charset="0"/>
              </a:rPr>
              <a:pPr algn="r" eaLnBrk="0" hangingPunct="0"/>
              <a:t>16</a:t>
            </a:fld>
            <a:endParaRPr lang="en-US" sz="1200">
              <a:latin typeface="Myriad Pro" pitchFamily="-72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914400"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BF74F2F3-81A9-4C5B-ABAF-17329374B659}" type="slidenum">
              <a:rPr lang="en-US" sz="1200">
                <a:latin typeface="Myriad Pro" pitchFamily="-72" charset="0"/>
              </a:rPr>
              <a:pPr algn="r" eaLnBrk="0" hangingPunct="0"/>
              <a:t>5</a:t>
            </a:fld>
            <a:endParaRPr lang="en-US" sz="1200">
              <a:latin typeface="Myriad Pro" pitchFamily="-72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914400"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5381CEAF-A425-40F7-A894-D6AA03962147}" type="slidenum">
              <a:rPr lang="en-US" sz="1200">
                <a:latin typeface="Myriad Pro" pitchFamily="-72" charset="0"/>
              </a:rPr>
              <a:pPr algn="r" eaLnBrk="0" hangingPunct="0"/>
              <a:t>6</a:t>
            </a:fld>
            <a:endParaRPr lang="en-US" sz="1200">
              <a:latin typeface="Myriad Pro" pitchFamily="-72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914400"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D6E88DE0-FE9C-4FEB-9754-9E93508051D3}" type="slidenum">
              <a:rPr lang="en-US" sz="1200">
                <a:latin typeface="Myriad Pro" pitchFamily="-72" charset="0"/>
              </a:rPr>
              <a:pPr algn="r" eaLnBrk="0" hangingPunct="0"/>
              <a:t>7</a:t>
            </a:fld>
            <a:endParaRPr lang="en-US" sz="1200">
              <a:latin typeface="Myriad Pro" pitchFamily="-72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914400"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77AE9044-1F7A-401A-92A3-917C46623ACD}" type="slidenum">
              <a:rPr lang="en-US" sz="1200">
                <a:latin typeface="Myriad Pro" pitchFamily="-72" charset="0"/>
              </a:rPr>
              <a:pPr algn="r" eaLnBrk="0" hangingPunct="0"/>
              <a:t>8</a:t>
            </a:fld>
            <a:endParaRPr lang="en-US" sz="1200">
              <a:latin typeface="Myriad Pro" pitchFamily="-72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914400" eaLnBrk="1" hangingPunct="1"/>
            <a:r>
              <a:rPr lang="en-US"/>
              <a:t>People can walk and socialize in courtyard. Designed to encourage interaction and movement. </a:t>
            </a:r>
          </a:p>
          <a:p>
            <a:pPr defTabSz="914400" eaLnBrk="1" hangingPunct="1"/>
            <a:endParaRPr lang="en-US"/>
          </a:p>
          <a:p>
            <a:pPr defTabSz="914400" eaLnBrk="1" hangingPunct="1"/>
            <a:endParaRPr lang="en-US"/>
          </a:p>
          <a:p>
            <a:pPr defTabSz="914400"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9DEE921E-BA82-4817-9AF0-C9AC51F9E1EB}" type="slidenum">
              <a:rPr lang="en-US" sz="1200">
                <a:latin typeface="Myriad Pro" pitchFamily="-72" charset="0"/>
              </a:rPr>
              <a:pPr algn="r" eaLnBrk="0" hangingPunct="0"/>
              <a:t>9</a:t>
            </a:fld>
            <a:endParaRPr lang="en-US" sz="1200">
              <a:latin typeface="Myriad Pro" pitchFamily="-72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914400"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FB4D5D6F-F856-49FF-9897-38C804E0B8D7}" type="slidenum">
              <a:rPr lang="en-US" sz="1200">
                <a:latin typeface="Myriad Pro" pitchFamily="-72" charset="0"/>
              </a:rPr>
              <a:pPr algn="r" eaLnBrk="0" hangingPunct="0"/>
              <a:t>10</a:t>
            </a:fld>
            <a:endParaRPr lang="en-US" sz="1200">
              <a:latin typeface="Myriad Pro" pitchFamily="-72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914400"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CF459E-291E-4CDC-B967-1D7691207997}" type="datetimeFigureOut">
              <a:rPr lang="en-US"/>
              <a:pPr>
                <a:defRPr/>
              </a:pPr>
              <a:t>11/3/2011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F113741-00D8-4663-9258-01CB111263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144FB-D5C7-42E6-9CDD-D9F6F397D44F}" type="datetimeFigureOut">
              <a:rPr lang="en-US"/>
              <a:pPr>
                <a:defRPr/>
              </a:pPr>
              <a:t>11/3/2011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2E5B5-EF59-40FF-AEBD-3EF3A5E710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8548C-DD06-492D-B85E-4E1506611A4D}" type="datetimeFigureOut">
              <a:rPr lang="en-US"/>
              <a:pPr>
                <a:defRPr/>
              </a:pPr>
              <a:t>11/3/2011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FF451-EF09-4B54-B446-6E85B67542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114E2-1D7F-4AA2-893B-660871C29EFA}" type="datetimeFigureOut">
              <a:rPr lang="en-US"/>
              <a:pPr>
                <a:defRPr/>
              </a:pPr>
              <a:t>11/3/2011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C9B1E-86DC-44DD-B86E-B6C7BC007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23675-0346-4005-AF0E-47E9B7E63E9D}" type="datetimeFigureOut">
              <a:rPr lang="en-US"/>
              <a:pPr>
                <a:defRPr/>
              </a:pPr>
              <a:t>11/3/2011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1295E-6BAF-4D67-B4DA-2850656412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619B5-AA63-4F89-B7C2-12FE02417E28}" type="datetimeFigureOut">
              <a:rPr lang="en-US"/>
              <a:pPr>
                <a:defRPr/>
              </a:pPr>
              <a:t>11/3/2011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FA235-D649-49E9-8C74-051E6FF78F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2B0E7-D140-4A42-88AD-FE629E43E0F0}" type="datetimeFigureOut">
              <a:rPr lang="en-US"/>
              <a:pPr>
                <a:defRPr/>
              </a:pPr>
              <a:t>11/3/2011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E01C6-F2C9-47B9-9903-38BE0D078A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35CF7-1AFD-4DA8-B58D-5B3FC8A0445F}" type="datetimeFigureOut">
              <a:rPr lang="en-US"/>
              <a:pPr>
                <a:defRPr/>
              </a:pPr>
              <a:t>11/3/2011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DB118-5D01-44ED-B722-73A621BE2B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15E2F-1ADE-424D-9BE7-34B63F774D00}" type="datetimeFigureOut">
              <a:rPr lang="en-US"/>
              <a:pPr>
                <a:defRPr/>
              </a:pPr>
              <a:t>11/3/2011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BC6CDC4-219D-4186-A215-A2D7875B39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302AC5D-BB06-4D39-8CDF-F590DFE366E4}" type="datetimeFigureOut">
              <a:rPr lang="en-US"/>
              <a:pPr>
                <a:defRPr/>
              </a:pPr>
              <a:t>11/3/2011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B6347F1-A969-46B0-B382-03CDAADCA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A8E98C4-C6D6-4555-B0ED-EB3CF06791D0}" type="datetimeFigureOut">
              <a:rPr lang="en-US"/>
              <a:pPr>
                <a:defRPr/>
              </a:pPr>
              <a:t>11/3/2011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6AB18A-EFCE-4679-B1FB-4C99DF7D4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8BB83-0972-46AC-8E90-231A616DFA92}" type="datetimeFigureOut">
              <a:rPr lang="en-US"/>
              <a:pPr>
                <a:defRPr/>
              </a:pPr>
              <a:t>11/3/2011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525F6-CC28-4CE3-910A-622AE13F5D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C8335-8E6D-4821-B052-4EEA165525AD}" type="datetimeFigureOut">
              <a:rPr lang="en-US"/>
              <a:pPr>
                <a:defRPr/>
              </a:pPr>
              <a:t>11/3/2011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657FD7B-11FB-461F-83D8-9B7C11568B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3A07A-A83D-46A8-A1CA-40AE8980A3F3}" type="datetimeFigureOut">
              <a:rPr lang="en-US"/>
              <a:pPr>
                <a:defRPr/>
              </a:pPr>
              <a:t>11/3/2011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236EE-063C-435C-A014-6423F81BCC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77C9324-E81A-42A3-B742-D0E47DFE3E70}" type="datetimeFigureOut">
              <a:rPr lang="en-US"/>
              <a:pPr>
                <a:defRPr/>
              </a:pPr>
              <a:t>11/3/2011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BCF98C9-D6D6-4725-99A9-9B4D061432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BB4B8DA-098D-4120-8DD3-A04E63B75FAD}" type="datetimeFigureOut">
              <a:rPr lang="en-US"/>
              <a:pPr>
                <a:defRPr/>
              </a:pPr>
              <a:t>11/3/2011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08BBA6-7BEE-4EDC-8B3E-2C8CE8A39F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7" r:id="rId3"/>
    <p:sldLayoutId id="2147483678" r:id="rId4"/>
    <p:sldLayoutId id="2147483679" r:id="rId5"/>
    <p:sldLayoutId id="2147483674" r:id="rId6"/>
    <p:sldLayoutId id="2147483680" r:id="rId7"/>
    <p:sldLayoutId id="2147483673" r:id="rId8"/>
    <p:sldLayoutId id="2147483681" r:id="rId9"/>
    <p:sldLayoutId id="2147483672" r:id="rId10"/>
    <p:sldLayoutId id="2147483682" r:id="rId11"/>
    <p:sldLayoutId id="2147483671" r:id="rId12"/>
    <p:sldLayoutId id="2147483670" r:id="rId13"/>
    <p:sldLayoutId id="2147483669" r:id="rId14"/>
    <p:sldLayoutId id="2147483668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-72" charset="2"/>
        <a:buChar char=""/>
        <a:defRPr sz="29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-72" charset="2"/>
        <a:buChar char=""/>
        <a:defRPr sz="26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-72" charset="2"/>
        <a:buChar char=""/>
        <a:defRPr sz="23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-72" charset="2"/>
        <a:buChar char="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-72" charset="2"/>
        <a:buChar char="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eea@domusd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www.domusd.com" TargetMode="External"/><Relationship Id="rId4" Type="http://schemas.openxmlformats.org/officeDocument/2006/relationships/hyperlink" Target="http://www.infill-builders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Microsoft_Excel_97-2003_Worksheet1.xls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2362200" y="800100"/>
            <a:ext cx="6477000" cy="5067300"/>
          </a:xfrm>
        </p:spPr>
        <p:txBody>
          <a:bodyPr/>
          <a:lstStyle/>
          <a:p>
            <a:pPr eaLnBrk="1" hangingPunct="1"/>
            <a:r>
              <a:rPr lang="en-US" cap="none" smtClean="0"/>
              <a:t>“CEQA AT 40” </a:t>
            </a:r>
            <a:br>
              <a:rPr lang="en-US" cap="none" smtClean="0"/>
            </a:br>
            <a:r>
              <a:rPr lang="en-US" cap="none" smtClean="0"/>
              <a:t>U.C. DAVIS LAW SCHOOL </a:t>
            </a:r>
            <a:br>
              <a:rPr lang="en-US" cap="none" smtClean="0"/>
            </a:br>
            <a:r>
              <a:rPr lang="en-US" cap="none" smtClean="0"/>
              <a:t/>
            </a:r>
            <a:br>
              <a:rPr lang="en-US" cap="none" smtClean="0"/>
            </a:br>
            <a:r>
              <a:rPr lang="en-US" sz="3000" cap="none" smtClean="0"/>
              <a:t>Applying CEQA in Challenging Times &amp; Contexts</a:t>
            </a:r>
            <a:br>
              <a:rPr lang="en-US" sz="3000" cap="none" smtClean="0"/>
            </a:br>
            <a:r>
              <a:rPr lang="en-US" cap="none" smtClean="0"/>
              <a:t/>
            </a:r>
            <a:br>
              <a:rPr lang="en-US" cap="none" smtClean="0"/>
            </a:br>
            <a:r>
              <a:rPr lang="en-US" sz="3000" cap="none" smtClean="0"/>
              <a:t>November 4, 2011</a:t>
            </a:r>
            <a:r>
              <a:rPr lang="en-US" cap="none" smtClean="0"/>
              <a:t> </a:t>
            </a:r>
          </a:p>
        </p:txBody>
      </p:sp>
      <p:sp>
        <p:nvSpPr>
          <p:cNvPr id="18434" name="Subtitle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2200" dirty="0"/>
              <a:t>Meea Kang, President, Domus Development, LLC &amp; </a:t>
            </a:r>
            <a:endParaRPr lang="en-US" sz="2200" dirty="0" smtClean="0"/>
          </a:p>
          <a:p>
            <a:pPr eaLnBrk="1" hangingPunct="1">
              <a:defRPr/>
            </a:pPr>
            <a:r>
              <a:rPr lang="en-US" sz="2200" dirty="0" smtClean="0"/>
              <a:t>California </a:t>
            </a:r>
            <a:r>
              <a:rPr lang="en-US" sz="2200" dirty="0"/>
              <a:t>Infill Builders Association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25600"/>
            <a:ext cx="5486400" cy="4800600"/>
          </a:xfrm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80000"/>
              </a:spcBef>
              <a:buFont typeface="Wingdings" pitchFamily="-72" charset="2"/>
              <a:buChar char="§"/>
            </a:pPr>
            <a:r>
              <a:rPr lang="en-US" sz="1900" smtClean="0">
                <a:solidFill>
                  <a:schemeClr val="tx2"/>
                </a:solidFill>
                <a:latin typeface="Century Gothic" pitchFamily="-72" charset="0"/>
              </a:rPr>
              <a:t>Tahoe is renowned for water clarity &amp; losing clarity at a rate of 1 foot per year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80000"/>
              </a:spcBef>
              <a:buFont typeface="Wingdings" pitchFamily="-72" charset="2"/>
              <a:buChar char="§"/>
            </a:pPr>
            <a:r>
              <a:rPr lang="en-US" sz="1900" smtClean="0">
                <a:solidFill>
                  <a:schemeClr val="tx2"/>
                </a:solidFill>
                <a:latin typeface="Century Gothic" pitchFamily="-72" charset="0"/>
              </a:rPr>
              <a:t>Sensitive environment, governed by two agencies; Placer County and Tahoe Regional Planning Agency (TRPA)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55000"/>
              </a:spcBef>
              <a:buFont typeface="Times" pitchFamily="-72" charset="0"/>
              <a:buChar char="•"/>
            </a:pPr>
            <a:r>
              <a:rPr lang="en-US" sz="1900" smtClean="0">
                <a:solidFill>
                  <a:schemeClr val="tx2"/>
                </a:solidFill>
                <a:latin typeface="Century Gothic" pitchFamily="-72" charset="0"/>
              </a:rPr>
              <a:t>Oldest urbanized area, established 1926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55000"/>
              </a:spcBef>
              <a:buFont typeface="Times" pitchFamily="-72" charset="0"/>
              <a:buChar char="•"/>
            </a:pPr>
            <a:r>
              <a:rPr lang="en-US" sz="1900" smtClean="0">
                <a:solidFill>
                  <a:schemeClr val="tx2"/>
                </a:solidFill>
                <a:latin typeface="Century Gothic" pitchFamily="-72" charset="0"/>
              </a:rPr>
              <a:t>Rural community </a:t>
            </a: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of about 4,000 residents</a:t>
            </a:r>
            <a:endParaRPr lang="en-US" sz="1900" smtClean="0">
              <a:solidFill>
                <a:schemeClr val="tx2"/>
              </a:solidFill>
              <a:latin typeface="Century Gothic" pitchFamily="-72" charset="0"/>
            </a:endParaRPr>
          </a:p>
          <a:p>
            <a:pPr marL="342900" indent="-342900" eaLnBrk="1" hangingPunct="1">
              <a:lnSpc>
                <a:spcPct val="120000"/>
              </a:lnSpc>
              <a:spcBef>
                <a:spcPct val="55000"/>
              </a:spcBef>
              <a:buFont typeface="Times" pitchFamily="-72" charset="0"/>
              <a:buChar char="•"/>
            </a:pPr>
            <a:r>
              <a:rPr lang="en-US" sz="1900" smtClean="0">
                <a:solidFill>
                  <a:schemeClr val="tx2"/>
                </a:solidFill>
                <a:latin typeface="Century Gothic" pitchFamily="-72" charset="0"/>
              </a:rPr>
              <a:t>Highly regulated land use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55000"/>
              </a:spcBef>
              <a:buFont typeface="Times" pitchFamily="-72" charset="0"/>
              <a:buChar char="•"/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Poor infrastructure and lack of Best Management Practices (BMPs) </a:t>
            </a:r>
          </a:p>
        </p:txBody>
      </p:sp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52400" y="304800"/>
            <a:ext cx="807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4400">
                <a:solidFill>
                  <a:schemeClr val="tx2"/>
                </a:solidFill>
                <a:latin typeface="Tw Cen MT" charset="0"/>
              </a:rPr>
              <a:t>KINGS BEACH, CA</a:t>
            </a:r>
            <a:endParaRPr lang="en-US" sz="4000" b="1">
              <a:solidFill>
                <a:schemeClr val="tx2"/>
              </a:solidFill>
              <a:latin typeface="Myriad Pro" pitchFamily="-72" charset="0"/>
            </a:endParaRPr>
          </a:p>
          <a:p>
            <a:endParaRPr lang="en-US" sz="2800">
              <a:solidFill>
                <a:schemeClr val="accent1"/>
              </a:solidFill>
              <a:latin typeface="Century Gothic" pitchFamily="-72" charset="0"/>
            </a:endParaRPr>
          </a:p>
        </p:txBody>
      </p:sp>
      <p:sp>
        <p:nvSpPr>
          <p:cNvPr id="36867" name="Line 18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8" name="Text Box 19"/>
          <p:cNvSpPr txBox="1">
            <a:spLocks noChangeArrowheads="1"/>
          </p:cNvSpPr>
          <p:nvPr/>
        </p:nvSpPr>
        <p:spPr bwMode="auto">
          <a:xfrm>
            <a:off x="0" y="6583363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pic>
        <p:nvPicPr>
          <p:cNvPr id="36869" name="Picture 9"/>
          <p:cNvPicPr>
            <a:picLocks noChangeAspect="1" noChangeArrowheads="1"/>
          </p:cNvPicPr>
          <p:nvPr/>
        </p:nvPicPr>
        <p:blipFill>
          <a:blip r:embed="rId3"/>
          <a:srcRect b="6273"/>
          <a:stretch>
            <a:fillRect/>
          </a:stretch>
        </p:blipFill>
        <p:spPr bwMode="auto">
          <a:xfrm>
            <a:off x="5487988" y="152400"/>
            <a:ext cx="3427412" cy="2354263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6870" name="Picture 8" descr="Kings Beach Google Map"/>
          <p:cNvPicPr>
            <a:picLocks noChangeAspect="1" noChangeArrowheads="1"/>
          </p:cNvPicPr>
          <p:nvPr/>
        </p:nvPicPr>
        <p:blipFill>
          <a:blip r:embed="rId4"/>
          <a:srcRect l="3488" t="3476" r="5800" b="11116"/>
          <a:stretch>
            <a:fillRect/>
          </a:stretch>
        </p:blipFill>
        <p:spPr bwMode="auto">
          <a:xfrm>
            <a:off x="5486400" y="2438400"/>
            <a:ext cx="3425825" cy="38862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6871" name="Line 18"/>
          <p:cNvSpPr>
            <a:spLocks noChangeShapeType="1"/>
          </p:cNvSpPr>
          <p:nvPr/>
        </p:nvSpPr>
        <p:spPr bwMode="auto">
          <a:xfrm>
            <a:off x="0" y="65500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6" descr="IMG_1622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 l="38901" r="4140"/>
          <a:stretch>
            <a:fillRect/>
          </a:stretch>
        </p:blipFill>
        <p:spPr bwMode="auto">
          <a:xfrm>
            <a:off x="228600" y="2590800"/>
            <a:ext cx="2835275" cy="3732213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8914" name="Picture 11" descr="DW Deer site "/>
          <p:cNvPicPr>
            <a:picLocks noChangeAspect="1" noChangeArrowheads="1"/>
          </p:cNvPicPr>
          <p:nvPr/>
        </p:nvPicPr>
        <p:blipFill>
          <a:blip r:embed="rId4"/>
          <a:srcRect l="15588" b="22050"/>
          <a:stretch>
            <a:fillRect/>
          </a:stretch>
        </p:blipFill>
        <p:spPr bwMode="auto">
          <a:xfrm>
            <a:off x="4724400" y="3429000"/>
            <a:ext cx="4191000" cy="290195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51564" name="Picture 12" descr="Fox 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1295400"/>
            <a:ext cx="2703513" cy="35052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pic>
        <p:nvPicPr>
          <p:cNvPr id="151562" name="Picture 10" descr="Fox 0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11838" y="152400"/>
            <a:ext cx="2798762" cy="373380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</p:pic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152400" y="228600"/>
            <a:ext cx="7620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4400">
                <a:solidFill>
                  <a:schemeClr val="tx2"/>
                </a:solidFill>
                <a:latin typeface="Tw Cen MT" charset="0"/>
              </a:rPr>
              <a:t>2009 CONDITIONS</a:t>
            </a:r>
            <a:endParaRPr lang="en-US" sz="3000" b="1">
              <a:latin typeface="Century Gothic" pitchFamily="-72" charset="0"/>
            </a:endParaRPr>
          </a:p>
        </p:txBody>
      </p:sp>
      <p:sp>
        <p:nvSpPr>
          <p:cNvPr id="38918" name="Line 18"/>
          <p:cNvSpPr>
            <a:spLocks noChangeShapeType="1"/>
          </p:cNvSpPr>
          <p:nvPr/>
        </p:nvSpPr>
        <p:spPr bwMode="auto">
          <a:xfrm>
            <a:off x="0" y="65500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9" name="Text Box 19"/>
          <p:cNvSpPr txBox="1">
            <a:spLocks noChangeArrowheads="1"/>
          </p:cNvSpPr>
          <p:nvPr/>
        </p:nvSpPr>
        <p:spPr bwMode="auto">
          <a:xfrm>
            <a:off x="0" y="6580188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sp>
        <p:nvSpPr>
          <p:cNvPr id="38920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ChangeArrowheads="1"/>
          </p:cNvSpPr>
          <p:nvPr/>
        </p:nvSpPr>
        <p:spPr bwMode="auto">
          <a:xfrm>
            <a:off x="317500" y="1460500"/>
            <a:ext cx="8763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Times" pitchFamily="-72" charset="0"/>
              <a:buChar char="•"/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Redevelops 5 infill sites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Times" pitchFamily="-72" charset="0"/>
              <a:buChar char="•"/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Demolished 32 units of substandard unsustainable dwellings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Times" pitchFamily="-72" charset="0"/>
              <a:buChar char="•"/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Creates 77 eco- friendly apartments; near jobs, transit, schools, parks, grocery stores and restaurants</a:t>
            </a:r>
            <a:endParaRPr lang="en-US" sz="2700">
              <a:solidFill>
                <a:srgbClr val="333333"/>
              </a:solidFill>
              <a:latin typeface="Century Gothic" pitchFamily="-72" charset="0"/>
            </a:endParaRPr>
          </a:p>
        </p:txBody>
      </p:sp>
      <p:sp>
        <p:nvSpPr>
          <p:cNvPr id="40962" name="Rectangle 8"/>
          <p:cNvSpPr>
            <a:spLocks noChangeArrowheads="1"/>
          </p:cNvSpPr>
          <p:nvPr/>
        </p:nvSpPr>
        <p:spPr bwMode="auto">
          <a:xfrm>
            <a:off x="152400" y="228600"/>
            <a:ext cx="88011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4400">
                <a:solidFill>
                  <a:schemeClr val="tx2"/>
                </a:solidFill>
                <a:latin typeface="Tw Cen MT" charset="0"/>
              </a:rPr>
              <a:t>KINGS BEACH HOUSING NOW</a:t>
            </a:r>
            <a:endParaRPr lang="en-US" sz="4000" b="1">
              <a:solidFill>
                <a:schemeClr val="tx2"/>
              </a:solidFill>
              <a:latin typeface="Myriad Pro" pitchFamily="-72" charset="0"/>
            </a:endParaRPr>
          </a:p>
          <a:p>
            <a:pPr>
              <a:lnSpc>
                <a:spcPct val="80000"/>
              </a:lnSpc>
            </a:pPr>
            <a:r>
              <a:rPr lang="en-US" sz="1800">
                <a:solidFill>
                  <a:schemeClr val="tx2"/>
                </a:solidFill>
                <a:latin typeface="Tw Cen MT" charset="0"/>
              </a:rPr>
              <a:t>First Deed Restricted Affordable Housing</a:t>
            </a:r>
            <a:endParaRPr lang="en-US" sz="3000" b="1">
              <a:latin typeface="Century Gothic" pitchFamily="-72" charset="0"/>
            </a:endParaRPr>
          </a:p>
        </p:txBody>
      </p:sp>
      <p:sp>
        <p:nvSpPr>
          <p:cNvPr id="40963" name="Line 18"/>
          <p:cNvSpPr>
            <a:spLocks noChangeShapeType="1"/>
          </p:cNvSpPr>
          <p:nvPr/>
        </p:nvSpPr>
        <p:spPr bwMode="auto">
          <a:xfrm>
            <a:off x="0" y="65500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4" name="Text Box 19"/>
          <p:cNvSpPr txBox="1">
            <a:spLocks noChangeArrowheads="1"/>
          </p:cNvSpPr>
          <p:nvPr/>
        </p:nvSpPr>
        <p:spPr bwMode="auto">
          <a:xfrm>
            <a:off x="0" y="6580188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pic>
        <p:nvPicPr>
          <p:cNvPr id="40965" name="Picture 1034"/>
          <p:cNvPicPr>
            <a:picLocks noChangeAspect="1" noChangeArrowheads="1"/>
          </p:cNvPicPr>
          <p:nvPr/>
        </p:nvPicPr>
        <p:blipFill>
          <a:blip r:embed="rId3"/>
          <a:srcRect l="18904" t="34241" r="3191" b="17511"/>
          <a:stretch>
            <a:fillRect/>
          </a:stretch>
        </p:blipFill>
        <p:spPr bwMode="auto">
          <a:xfrm>
            <a:off x="1371600" y="3068638"/>
            <a:ext cx="6489700" cy="328136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0966" name="Rectangle 1031"/>
          <p:cNvSpPr>
            <a:spLocks noChangeArrowheads="1"/>
          </p:cNvSpPr>
          <p:nvPr/>
        </p:nvSpPr>
        <p:spPr bwMode="auto">
          <a:xfrm>
            <a:off x="5811838" y="4403725"/>
            <a:ext cx="106362" cy="177800"/>
          </a:xfrm>
          <a:prstGeom prst="rect">
            <a:avLst/>
          </a:prstGeom>
          <a:solidFill>
            <a:schemeClr val="accent2">
              <a:alpha val="76077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7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Line 4"/>
          <p:cNvSpPr>
            <a:spLocks noChangeShapeType="1"/>
          </p:cNvSpPr>
          <p:nvPr/>
        </p:nvSpPr>
        <p:spPr bwMode="auto">
          <a:xfrm>
            <a:off x="142875" y="6553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0" y="6583363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sp>
        <p:nvSpPr>
          <p:cNvPr id="43011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90500"/>
            <a:ext cx="8382000" cy="11049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Century Gothic" pitchFamily="-72" charset="0"/>
              </a:rPr>
              <a:t>KINGS BEACH HOUSING NOW</a:t>
            </a:r>
            <a:br>
              <a:rPr lang="en-US" sz="4000" smtClean="0">
                <a:latin typeface="Century Gothic" pitchFamily="-72" charset="0"/>
              </a:rPr>
            </a:br>
            <a:r>
              <a:rPr lang="en-US" sz="2000" smtClean="0">
                <a:solidFill>
                  <a:schemeClr val="tx1"/>
                </a:solidFill>
                <a:latin typeface="Century Gothic" pitchFamily="-72" charset="0"/>
              </a:rPr>
              <a:t>Fox &amp; Brook Sites, Open Now</a:t>
            </a:r>
            <a:endParaRPr lang="en-US" sz="1800" smtClean="0">
              <a:solidFill>
                <a:schemeClr val="tx1"/>
              </a:solidFill>
              <a:latin typeface="Century Gothic" pitchFamily="-72" charset="0"/>
            </a:endParaRPr>
          </a:p>
        </p:txBody>
      </p:sp>
      <p:pic>
        <p:nvPicPr>
          <p:cNvPr id="43012" name="Picture 8" descr="Brook - 11-0906 01"/>
          <p:cNvPicPr>
            <a:picLocks noChangeAspect="1" noChangeArrowheads="1"/>
          </p:cNvPicPr>
          <p:nvPr/>
        </p:nvPicPr>
        <p:blipFill>
          <a:blip r:embed="rId3"/>
          <a:srcRect l="17496" t="417" r="21271" b="21284"/>
          <a:stretch>
            <a:fillRect/>
          </a:stretch>
        </p:blipFill>
        <p:spPr bwMode="auto">
          <a:xfrm>
            <a:off x="304800" y="1638300"/>
            <a:ext cx="3733800" cy="3579813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43013" name="Picture 9" descr="Fox - 11-0906 09"/>
          <p:cNvPicPr>
            <a:picLocks noChangeAspect="1" noChangeArrowheads="1"/>
          </p:cNvPicPr>
          <p:nvPr/>
        </p:nvPicPr>
        <p:blipFill>
          <a:blip r:embed="rId4"/>
          <a:srcRect b="12576"/>
          <a:stretch>
            <a:fillRect/>
          </a:stretch>
        </p:blipFill>
        <p:spPr bwMode="auto">
          <a:xfrm>
            <a:off x="3505200" y="2590800"/>
            <a:ext cx="5486400" cy="3597275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3014" name="Text Box 11"/>
          <p:cNvSpPr txBox="1">
            <a:spLocks noChangeArrowheads="1"/>
          </p:cNvSpPr>
          <p:nvPr/>
        </p:nvSpPr>
        <p:spPr bwMode="auto">
          <a:xfrm>
            <a:off x="304800" y="4975225"/>
            <a:ext cx="3124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i="1">
                <a:solidFill>
                  <a:schemeClr val="bg1"/>
                </a:solidFill>
                <a:latin typeface="Calibri" pitchFamily="-72" charset="0"/>
              </a:rPr>
              <a:t>Brook</a:t>
            </a:r>
            <a:endParaRPr lang="en-US" sz="1000" i="1">
              <a:solidFill>
                <a:schemeClr val="bg1"/>
              </a:solidFill>
              <a:latin typeface="Calibri" pitchFamily="-72" charset="0"/>
            </a:endParaRPr>
          </a:p>
        </p:txBody>
      </p:sp>
      <p:sp>
        <p:nvSpPr>
          <p:cNvPr id="43015" name="Text Box 12"/>
          <p:cNvSpPr txBox="1">
            <a:spLocks noChangeArrowheads="1"/>
          </p:cNvSpPr>
          <p:nvPr/>
        </p:nvSpPr>
        <p:spPr bwMode="auto">
          <a:xfrm>
            <a:off x="3505200" y="5881688"/>
            <a:ext cx="3124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300" i="1">
                <a:solidFill>
                  <a:schemeClr val="bg1"/>
                </a:solidFill>
                <a:latin typeface="Calibri" pitchFamily="-72" charset="0"/>
              </a:rPr>
              <a:t>Fox</a:t>
            </a:r>
            <a:endParaRPr lang="en-US" sz="1000" i="1">
              <a:solidFill>
                <a:schemeClr val="bg1"/>
              </a:solidFill>
              <a:latin typeface="Calibri" pitchFamily="-72" charset="0"/>
            </a:endParaRPr>
          </a:p>
        </p:txBody>
      </p:sp>
      <p:sp>
        <p:nvSpPr>
          <p:cNvPr id="43016" name="Rectangle 9"/>
          <p:cNvSpPr>
            <a:spLocks noChangeArrowheads="1"/>
          </p:cNvSpPr>
          <p:nvPr/>
        </p:nvSpPr>
        <p:spPr bwMode="auto">
          <a:xfrm>
            <a:off x="5715000" y="6553200"/>
            <a:ext cx="3429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sz="1600" b="1" noProof="1">
                <a:solidFill>
                  <a:schemeClr val="accent2"/>
                </a:solidFill>
              </a:rPr>
              <a:t>INFILL DEVELOPMENT</a:t>
            </a:r>
            <a:endParaRPr lang="en-US" sz="16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763000" cy="838200"/>
          </a:xfrm>
        </p:spPr>
        <p:txBody>
          <a:bodyPr anchor="b"/>
          <a:lstStyle/>
          <a:p>
            <a:pPr eaLnBrk="1" hangingPunct="1"/>
            <a:r>
              <a:rPr lang="en-US" b="1"/>
              <a:t/>
            </a:r>
            <a:br>
              <a:rPr lang="en-US" b="1"/>
            </a:br>
            <a:r>
              <a:rPr lang="en-US" sz="3200">
                <a:latin typeface="Myriad Pro" pitchFamily="-72" charset="0"/>
              </a:rPr>
              <a:t>KINGS BEACH HOUSING NOW</a:t>
            </a:r>
            <a:r>
              <a:rPr lang="en-US" sz="3200" b="1"/>
              <a:t/>
            </a:r>
            <a:br>
              <a:rPr lang="en-US" sz="3200" b="1"/>
            </a:br>
            <a:r>
              <a:rPr lang="en-US" sz="3200"/>
              <a:t>CHIPMUNK SITE</a:t>
            </a:r>
            <a:r>
              <a:rPr lang="en-US" sz="3200" b="1"/>
              <a:t>                          </a:t>
            </a:r>
            <a:r>
              <a:rPr lang="en-US" sz="3200"/>
              <a:t>Opening Fall 2012</a:t>
            </a:r>
            <a:endParaRPr lang="en-US" sz="3200" b="1">
              <a:solidFill>
                <a:schemeClr val="tx1"/>
              </a:solidFill>
              <a:latin typeface="Century Gothic" pitchFamily="-72" charset="0"/>
            </a:endParaRPr>
          </a:p>
        </p:txBody>
      </p:sp>
      <p:pic>
        <p:nvPicPr>
          <p:cNvPr id="45058" name="Picture 11" descr="2010-01-08 Chipmunk Rendering(smallertrees) ligh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2813" y="1689100"/>
            <a:ext cx="7316787" cy="4425950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5059" name="Line 18"/>
          <p:cNvSpPr>
            <a:spLocks noChangeShapeType="1"/>
          </p:cNvSpPr>
          <p:nvPr/>
        </p:nvSpPr>
        <p:spPr bwMode="auto">
          <a:xfrm>
            <a:off x="0" y="65500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0" name="Text Box 19"/>
          <p:cNvSpPr txBox="1">
            <a:spLocks noChangeArrowheads="1"/>
          </p:cNvSpPr>
          <p:nvPr/>
        </p:nvSpPr>
        <p:spPr bwMode="auto">
          <a:xfrm>
            <a:off x="0" y="6580188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sp>
        <p:nvSpPr>
          <p:cNvPr id="45061" name="Rectangle 20"/>
          <p:cNvSpPr>
            <a:spLocks noChangeArrowheads="1"/>
          </p:cNvSpPr>
          <p:nvPr/>
        </p:nvSpPr>
        <p:spPr bwMode="auto">
          <a:xfrm>
            <a:off x="7151688" y="6551613"/>
            <a:ext cx="1922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SMARTER GROWTH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>
          <a:xfrm>
            <a:off x="200025" y="228600"/>
            <a:ext cx="8562975" cy="990600"/>
          </a:xfrm>
        </p:spPr>
        <p:txBody>
          <a:bodyPr/>
          <a:lstStyle/>
          <a:p>
            <a:pPr eaLnBrk="1" hangingPunct="1"/>
            <a:r>
              <a:rPr lang="en-US"/>
              <a:t>CHIPMUNK ENVIRONMENTAL STUDY  </a:t>
            </a:r>
          </a:p>
        </p:txBody>
      </p:sp>
      <p:sp>
        <p:nvSpPr>
          <p:cNvPr id="47106" name="Rectangle 3"/>
          <p:cNvSpPr>
            <a:spLocks noGrp="1"/>
          </p:cNvSpPr>
          <p:nvPr>
            <p:ph type="body" sz="half" idx="1"/>
          </p:nvPr>
        </p:nvSpPr>
        <p:spPr>
          <a:xfrm>
            <a:off x="571500" y="2346325"/>
            <a:ext cx="8191500" cy="4511675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000">
                <a:solidFill>
                  <a:schemeClr val="tx2"/>
                </a:solidFill>
                <a:latin typeface="Century Gothic" pitchFamily="-72" charset="0"/>
              </a:rPr>
              <a:t>Stringent building and landscape design review, numerous revisions required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>
                <a:solidFill>
                  <a:schemeClr val="tx2"/>
                </a:solidFill>
                <a:latin typeface="Century Gothic" pitchFamily="-72" charset="0"/>
              </a:rPr>
              <a:t>Costly requirements including LEED certified buildings, traffic mitigation fees, earthwork “fees”, 100% on-site storm water  retention and new County storm water detention basin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>
                <a:solidFill>
                  <a:schemeClr val="tx2"/>
                </a:solidFill>
                <a:latin typeface="Century Gothic" pitchFamily="-72" charset="0"/>
              </a:rPr>
              <a:t>Off-site work required: road widening, bus stop, new infrastructure, under-grounding of utilities, which required additional mitigation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>
                <a:solidFill>
                  <a:schemeClr val="tx2"/>
                </a:solidFill>
                <a:latin typeface="Century Gothic" pitchFamily="-72" charset="0"/>
              </a:rPr>
              <a:t>Formal Biological Evaluation regarding endangered species</a:t>
            </a:r>
          </a:p>
          <a:p>
            <a:pPr eaLnBrk="1" hangingPunct="1">
              <a:lnSpc>
                <a:spcPct val="120000"/>
              </a:lnSpc>
            </a:pPr>
            <a:r>
              <a:rPr lang="en-US" sz="2000">
                <a:solidFill>
                  <a:schemeClr val="tx2"/>
                </a:solidFill>
                <a:latin typeface="Century Gothic" pitchFamily="-72" charset="0"/>
              </a:rPr>
              <a:t>Archaeologist on-call</a:t>
            </a:r>
            <a:endParaRPr lang="en-US" sz="2100">
              <a:solidFill>
                <a:schemeClr val="tx2"/>
              </a:solidFill>
              <a:latin typeface="Century Gothic" pitchFamily="-72" charset="0"/>
            </a:endParaRPr>
          </a:p>
          <a:p>
            <a:pPr eaLnBrk="1" hangingPunct="1">
              <a:lnSpc>
                <a:spcPct val="120000"/>
              </a:lnSpc>
            </a:pPr>
            <a:endParaRPr lang="en-US" sz="2100"/>
          </a:p>
        </p:txBody>
      </p:sp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609600" y="1736725"/>
            <a:ext cx="8153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700" b="1" i="1">
                <a:latin typeface="Century Gothic" pitchFamily="-72" charset="0"/>
              </a:rPr>
              <a:t>Chipmunk, the projects largest building, brings many positive environmental improvements, yet CEQA process was lengthy, arduous and expensive</a:t>
            </a:r>
          </a:p>
        </p:txBody>
      </p:sp>
      <p:sp>
        <p:nvSpPr>
          <p:cNvPr id="47108" name="Line 18"/>
          <p:cNvSpPr>
            <a:spLocks noChangeShapeType="1"/>
          </p:cNvSpPr>
          <p:nvPr/>
        </p:nvSpPr>
        <p:spPr bwMode="auto">
          <a:xfrm>
            <a:off x="0" y="65500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9" name="Text Box 19"/>
          <p:cNvSpPr txBox="1">
            <a:spLocks noChangeArrowheads="1"/>
          </p:cNvSpPr>
          <p:nvPr/>
        </p:nvSpPr>
        <p:spPr bwMode="auto">
          <a:xfrm>
            <a:off x="0" y="6580188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sp>
        <p:nvSpPr>
          <p:cNvPr id="47110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8"/>
          <p:cNvSpPr>
            <a:spLocks noChangeArrowheads="1"/>
          </p:cNvSpPr>
          <p:nvPr/>
        </p:nvSpPr>
        <p:spPr bwMode="auto">
          <a:xfrm>
            <a:off x="190500" y="1435100"/>
            <a:ext cx="79629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Times" pitchFamily="-72" charset="0"/>
              <a:buChar char="•"/>
            </a:pPr>
            <a:r>
              <a:rPr lang="en-US" sz="1800">
                <a:solidFill>
                  <a:schemeClr val="tx2"/>
                </a:solidFill>
                <a:latin typeface="Century Gothic" pitchFamily="-72" charset="0"/>
              </a:rPr>
              <a:t>Contributes to the long-term economic and environmental vitality of the region; workforce can afford to live close to jobs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Times" pitchFamily="-72" charset="0"/>
              <a:buChar char="•"/>
            </a:pPr>
            <a:endParaRPr lang="en-US" sz="1800">
              <a:solidFill>
                <a:schemeClr val="tx2"/>
              </a:solidFill>
              <a:latin typeface="Century Gothic" pitchFamily="-72" charset="0"/>
            </a:endParaRPr>
          </a:p>
        </p:txBody>
      </p:sp>
      <p:sp>
        <p:nvSpPr>
          <p:cNvPr id="49154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623300" cy="838200"/>
          </a:xfrm>
        </p:spPr>
        <p:txBody>
          <a:bodyPr anchor="b"/>
          <a:lstStyle/>
          <a:p>
            <a:pPr eaLnBrk="1" hangingPunct="1"/>
            <a:r>
              <a:rPr lang="en-US" sz="2800"/>
              <a:t/>
            </a:r>
            <a:br>
              <a:rPr lang="en-US" sz="2800"/>
            </a:br>
            <a:r>
              <a:rPr lang="en-US" sz="2800"/>
              <a:t>KINGS BEACH HOUSING NOW PROJECT OUTCOMES</a:t>
            </a:r>
            <a:endParaRPr lang="en-US" sz="2800" b="1">
              <a:solidFill>
                <a:schemeClr val="tx1"/>
              </a:solidFill>
              <a:latin typeface="Century Gothic" pitchFamily="-72" charset="0"/>
            </a:endParaRPr>
          </a:p>
        </p:txBody>
      </p:sp>
      <p:pic>
        <p:nvPicPr>
          <p:cNvPr id="49155" name="Picture 21" descr="KB Sites 010810"/>
          <p:cNvPicPr>
            <a:picLocks noChangeAspect="1" noChangeArrowheads="1"/>
          </p:cNvPicPr>
          <p:nvPr/>
        </p:nvPicPr>
        <p:blipFill>
          <a:blip r:embed="rId3"/>
          <a:srcRect t="6818"/>
          <a:stretch>
            <a:fillRect/>
          </a:stretch>
        </p:blipFill>
        <p:spPr bwMode="auto">
          <a:xfrm>
            <a:off x="3657600" y="2236788"/>
            <a:ext cx="5029200" cy="3325812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9156" name="Rectangle 22"/>
          <p:cNvSpPr>
            <a:spLocks noChangeArrowheads="1"/>
          </p:cNvSpPr>
          <p:nvPr/>
        </p:nvSpPr>
        <p:spPr bwMode="auto">
          <a:xfrm>
            <a:off x="190500" y="2197100"/>
            <a:ext cx="33909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Times" pitchFamily="-72" charset="0"/>
              <a:buChar char="•"/>
            </a:pPr>
            <a:r>
              <a:rPr lang="en-US" sz="1800">
                <a:solidFill>
                  <a:schemeClr val="tx2"/>
                </a:solidFill>
                <a:latin typeface="Century Gothic" pitchFamily="-72" charset="0"/>
              </a:rPr>
              <a:t>Promotes a healthier environment through: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Font typeface="Wingdings" pitchFamily="-72" charset="2"/>
              <a:buChar char="ü"/>
            </a:pPr>
            <a:r>
              <a:rPr lang="en-US" sz="1800">
                <a:solidFill>
                  <a:schemeClr val="tx2"/>
                </a:solidFill>
                <a:latin typeface="Century Gothic" pitchFamily="-72" charset="0"/>
              </a:rPr>
              <a:t>LEED buildings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Font typeface="Wingdings" pitchFamily="-72" charset="2"/>
              <a:buChar char="ü"/>
            </a:pPr>
            <a:r>
              <a:rPr lang="en-US" sz="1800">
                <a:solidFill>
                  <a:schemeClr val="tx2"/>
                </a:solidFill>
                <a:latin typeface="Century Gothic" pitchFamily="-72" charset="0"/>
              </a:rPr>
              <a:t>Storm water management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Clr>
                <a:schemeClr val="accent1"/>
              </a:buClr>
              <a:buFont typeface="Wingdings" pitchFamily="-72" charset="2"/>
              <a:buChar char="ü"/>
            </a:pPr>
            <a:r>
              <a:rPr lang="en-US" sz="1800">
                <a:solidFill>
                  <a:schemeClr val="tx2"/>
                </a:solidFill>
                <a:latin typeface="Century Gothic" pitchFamily="-72" charset="0"/>
              </a:rPr>
              <a:t>“Smart growth” practices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Times" pitchFamily="-72" charset="0"/>
              <a:buChar char="•"/>
            </a:pPr>
            <a:r>
              <a:rPr lang="en-US" sz="1800">
                <a:solidFill>
                  <a:schemeClr val="tx2"/>
                </a:solidFill>
                <a:latin typeface="Century Gothic" pitchFamily="-72" charset="0"/>
              </a:rPr>
              <a:t>Builds on transit nodes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Times" pitchFamily="-72" charset="0"/>
              <a:buChar char="•"/>
            </a:pPr>
            <a:r>
              <a:rPr lang="en-US" sz="1800">
                <a:solidFill>
                  <a:schemeClr val="tx2"/>
                </a:solidFill>
                <a:latin typeface="Century Gothic" pitchFamily="-72" charset="0"/>
              </a:rPr>
              <a:t>Redevelops existing disturbed, blighted and</a:t>
            </a:r>
          </a:p>
        </p:txBody>
      </p:sp>
      <p:sp>
        <p:nvSpPr>
          <p:cNvPr id="49157" name="Rectangle 23"/>
          <p:cNvSpPr>
            <a:spLocks noChangeArrowheads="1"/>
          </p:cNvSpPr>
          <p:nvPr/>
        </p:nvSpPr>
        <p:spPr bwMode="auto">
          <a:xfrm>
            <a:off x="495300" y="5778500"/>
            <a:ext cx="815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Times" pitchFamily="-72" charset="0"/>
              <a:buNone/>
            </a:pPr>
            <a:r>
              <a:rPr lang="en-US" sz="1800">
                <a:solidFill>
                  <a:schemeClr val="tx2"/>
                </a:solidFill>
                <a:latin typeface="Century Gothic" pitchFamily="-72" charset="0"/>
              </a:rPr>
              <a:t>underutilized properties within exiting “grid” protecting surrounding land</a:t>
            </a:r>
          </a:p>
        </p:txBody>
      </p:sp>
      <p:sp>
        <p:nvSpPr>
          <p:cNvPr id="49158" name="Line 18"/>
          <p:cNvSpPr>
            <a:spLocks noChangeShapeType="1"/>
          </p:cNvSpPr>
          <p:nvPr/>
        </p:nvSpPr>
        <p:spPr bwMode="auto">
          <a:xfrm>
            <a:off x="0" y="65500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59" name="Text Box 19"/>
          <p:cNvSpPr txBox="1">
            <a:spLocks noChangeArrowheads="1"/>
          </p:cNvSpPr>
          <p:nvPr/>
        </p:nvSpPr>
        <p:spPr bwMode="auto">
          <a:xfrm>
            <a:off x="0" y="6580188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sp>
        <p:nvSpPr>
          <p:cNvPr id="49160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CONCLUSION</a:t>
            </a:r>
          </a:p>
        </p:txBody>
      </p:sp>
      <p:sp>
        <p:nvSpPr>
          <p:cNvPr id="51202" name="Rectangle 3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815022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100">
                <a:solidFill>
                  <a:schemeClr val="tx2"/>
                </a:solidFill>
                <a:latin typeface="Century Gothic" pitchFamily="-72" charset="0"/>
              </a:rPr>
              <a:t>CEQA’s intent is to protect the environment, but it creates uncertainty for infill developments that inherently protect green fields, reduce CO2 emissions and stimulate economic growth.</a:t>
            </a:r>
          </a:p>
          <a:p>
            <a:pPr eaLnBrk="1" hangingPunct="1">
              <a:lnSpc>
                <a:spcPct val="90000"/>
              </a:lnSpc>
            </a:pPr>
            <a:endParaRPr lang="en-US" sz="2100">
              <a:solidFill>
                <a:schemeClr val="tx2"/>
              </a:solidFill>
              <a:latin typeface="Century Gothic" pitchFamily="-7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100">
                <a:solidFill>
                  <a:schemeClr val="tx2"/>
                </a:solidFill>
                <a:latin typeface="Century Gothic" pitchFamily="-72" charset="0"/>
              </a:rPr>
              <a:t>CEQA exemptions are useful to infill projects, however, well-designed projects are still subject to litigation risk, excessive and costly reviews and mitigations.</a:t>
            </a:r>
          </a:p>
          <a:p>
            <a:pPr eaLnBrk="1" hangingPunct="1">
              <a:lnSpc>
                <a:spcPct val="90000"/>
              </a:lnSpc>
            </a:pPr>
            <a:endParaRPr lang="en-US" sz="2100">
              <a:solidFill>
                <a:schemeClr val="tx2"/>
              </a:solidFill>
              <a:latin typeface="Century Gothic" pitchFamily="-7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100">
                <a:solidFill>
                  <a:schemeClr val="tx2"/>
                </a:solidFill>
                <a:latin typeface="Century Gothic" pitchFamily="-72" charset="0"/>
              </a:rPr>
              <a:t>Need to craft better exemptions so more projects can qualify, limit litigation risk, and streamline review process.</a:t>
            </a:r>
          </a:p>
          <a:p>
            <a:pPr eaLnBrk="1" hangingPunct="1">
              <a:lnSpc>
                <a:spcPct val="90000"/>
              </a:lnSpc>
            </a:pPr>
            <a:endParaRPr lang="en-US" sz="2100">
              <a:solidFill>
                <a:schemeClr val="tx2"/>
              </a:solidFill>
              <a:latin typeface="Century Gothic" pitchFamily="-72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100">
                <a:solidFill>
                  <a:schemeClr val="tx2"/>
                </a:solidFill>
                <a:latin typeface="Century Gothic" pitchFamily="-72" charset="0"/>
              </a:rPr>
              <a:t>Development of the Performance Measures to implement SB 226 could show the way to the kinds of infill projects that should be considered for additional streamlining.</a:t>
            </a:r>
          </a:p>
        </p:txBody>
      </p:sp>
      <p:sp>
        <p:nvSpPr>
          <p:cNvPr id="51203" name="Line 18"/>
          <p:cNvSpPr>
            <a:spLocks noChangeShapeType="1"/>
          </p:cNvSpPr>
          <p:nvPr/>
        </p:nvSpPr>
        <p:spPr bwMode="auto">
          <a:xfrm>
            <a:off x="0" y="65500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4" name="Text Box 19"/>
          <p:cNvSpPr txBox="1">
            <a:spLocks noChangeArrowheads="1"/>
          </p:cNvSpPr>
          <p:nvPr/>
        </p:nvSpPr>
        <p:spPr bwMode="auto">
          <a:xfrm>
            <a:off x="0" y="6580188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sp>
        <p:nvSpPr>
          <p:cNvPr id="51205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THANK YOU!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subTitle" idx="1"/>
          </p:nvPr>
        </p:nvSpPr>
        <p:spPr>
          <a:xfrm>
            <a:off x="201613" y="3886200"/>
            <a:ext cx="8942387" cy="1752600"/>
          </a:xfrm>
        </p:spPr>
        <p:txBody>
          <a:bodyPr/>
          <a:lstStyle/>
          <a:p>
            <a:pPr algn="l" eaLnBrk="1" hangingPunct="1"/>
            <a:r>
              <a:rPr lang="en-US" sz="2500">
                <a:solidFill>
                  <a:schemeClr val="tx2"/>
                </a:solidFill>
                <a:latin typeface="Century Gothic" pitchFamily="-72" charset="0"/>
              </a:rPr>
              <a:t>Meea Kang, President</a:t>
            </a:r>
          </a:p>
          <a:p>
            <a:pPr algn="l" eaLnBrk="1" hangingPunct="1"/>
            <a:endParaRPr lang="en-US" sz="2500">
              <a:solidFill>
                <a:schemeClr val="tx2"/>
              </a:solidFill>
              <a:latin typeface="Century Gothic" pitchFamily="-72" charset="0"/>
            </a:endParaRPr>
          </a:p>
          <a:p>
            <a:pPr algn="l" eaLnBrk="1" hangingPunct="1"/>
            <a:r>
              <a:rPr lang="en-US" sz="2000">
                <a:solidFill>
                  <a:schemeClr val="tx2"/>
                </a:solidFill>
                <a:latin typeface="Century Gothic" pitchFamily="-72" charset="0"/>
              </a:rPr>
              <a:t>Domus Development			California Infill Builders Association</a:t>
            </a:r>
          </a:p>
          <a:p>
            <a:pPr algn="l" eaLnBrk="1" hangingPunct="1"/>
            <a:r>
              <a:rPr lang="en-US" sz="2000">
                <a:solidFill>
                  <a:schemeClr val="tx2"/>
                </a:solidFill>
                <a:latin typeface="Century Gothic" pitchFamily="-72" charset="0"/>
                <a:hlinkClick r:id="rId3"/>
              </a:rPr>
              <a:t>meea@domusd.com</a:t>
            </a:r>
            <a:r>
              <a:rPr lang="en-US" sz="2000">
                <a:solidFill>
                  <a:schemeClr val="tx2"/>
                </a:solidFill>
                <a:latin typeface="Century Gothic" pitchFamily="-72" charset="0"/>
              </a:rPr>
              <a:t>			</a:t>
            </a:r>
            <a:r>
              <a:rPr lang="en-US" sz="2000">
                <a:solidFill>
                  <a:schemeClr val="tx2"/>
                </a:solidFill>
                <a:latin typeface="Century Gothic" pitchFamily="-72" charset="0"/>
                <a:hlinkClick r:id="rId4"/>
              </a:rPr>
              <a:t>www.infill-builders.org</a:t>
            </a:r>
            <a:r>
              <a:rPr lang="en-US" sz="2000">
                <a:solidFill>
                  <a:schemeClr val="tx2"/>
                </a:solidFill>
                <a:latin typeface="Century Gothic" pitchFamily="-72" charset="0"/>
              </a:rPr>
              <a:t> </a:t>
            </a:r>
          </a:p>
          <a:p>
            <a:pPr algn="l" eaLnBrk="1" hangingPunct="1"/>
            <a:r>
              <a:rPr lang="en-US" sz="2000">
                <a:solidFill>
                  <a:schemeClr val="tx2"/>
                </a:solidFill>
                <a:latin typeface="Century Gothic" pitchFamily="-72" charset="0"/>
              </a:rPr>
              <a:t>415-856-0010 x 8801</a:t>
            </a:r>
          </a:p>
          <a:p>
            <a:pPr algn="l" eaLnBrk="1" hangingPunct="1"/>
            <a:r>
              <a:rPr lang="en-US" sz="2000">
                <a:solidFill>
                  <a:schemeClr val="tx2"/>
                </a:solidFill>
                <a:latin typeface="Century Gothic" pitchFamily="-72" charset="0"/>
                <a:hlinkClick r:id="rId5"/>
              </a:rPr>
              <a:t>www.domusd.com</a:t>
            </a:r>
            <a:r>
              <a:rPr lang="en-US" sz="2000">
                <a:solidFill>
                  <a:schemeClr val="tx2"/>
                </a:solidFill>
                <a:latin typeface="Century Gothic" pitchFamily="-7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5232400"/>
            <a:ext cx="3305175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>
          <a:xfrm>
            <a:off x="152400" y="228600"/>
            <a:ext cx="8804275" cy="990600"/>
          </a:xfrm>
        </p:spPr>
        <p:txBody>
          <a:bodyPr/>
          <a:lstStyle/>
          <a:p>
            <a:r>
              <a:rPr lang="en-US" sz="3600" smtClean="0"/>
              <a:t>CALIFORNIA INFILL BUILDERS ASSOCIATION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949825"/>
          </a:xfrm>
        </p:spPr>
        <p:txBody>
          <a:bodyPr/>
          <a:lstStyle/>
          <a:p>
            <a:pPr>
              <a:buFont typeface="Wingdings" pitchFamily="-72" charset="2"/>
              <a:buNone/>
            </a:pPr>
            <a:r>
              <a:rPr lang="en-US" sz="1600" b="1" smtClean="0">
                <a:solidFill>
                  <a:schemeClr val="folHlink"/>
                </a:solidFill>
                <a:latin typeface="Century Gothic" pitchFamily="-72" charset="0"/>
              </a:rPr>
              <a:t>California Infill Builders Association </a:t>
            </a:r>
            <a:r>
              <a:rPr lang="en-US" sz="1600" smtClean="0">
                <a:solidFill>
                  <a:schemeClr val="folHlink"/>
                </a:solidFill>
                <a:latin typeface="Century Gothic" pitchFamily="-72" charset="0"/>
              </a:rPr>
              <a:t>is a non-profit trade group of builders and developers. We promote the business of developing great projects and neighborhoods in </a:t>
            </a:r>
            <a:r>
              <a:rPr lang="en-US" sz="1600" smtClean="0">
                <a:solidFill>
                  <a:srgbClr val="704404"/>
                </a:solidFill>
                <a:latin typeface="Century Gothic" pitchFamily="-72" charset="0"/>
              </a:rPr>
              <a:t>California’</a:t>
            </a:r>
            <a:r>
              <a:rPr lang="en-US" sz="1600" smtClean="0">
                <a:solidFill>
                  <a:schemeClr val="folHlink"/>
                </a:solidFill>
                <a:latin typeface="Century Gothic" pitchFamily="-72" charset="0"/>
              </a:rPr>
              <a:t>s existing towns and cities.</a:t>
            </a:r>
            <a:r>
              <a:rPr lang="en-US" sz="1600" smtClean="0"/>
              <a:t> </a:t>
            </a:r>
          </a:p>
          <a:p>
            <a:endParaRPr lang="en-US" sz="1600" b="1" smtClean="0">
              <a:solidFill>
                <a:schemeClr val="folHlink"/>
              </a:solidFill>
              <a:latin typeface="Century Gothic" pitchFamily="-72" charset="0"/>
            </a:endParaRPr>
          </a:p>
          <a:p>
            <a:pPr>
              <a:buFont typeface="Wingdings" pitchFamily="-72" charset="2"/>
              <a:buNone/>
            </a:pPr>
            <a:r>
              <a:rPr lang="en-US" sz="2400" b="1" i="1" smtClean="0">
                <a:solidFill>
                  <a:schemeClr val="folHlink"/>
                </a:solidFill>
                <a:latin typeface="Century Gothic" pitchFamily="-72" charset="0"/>
              </a:rPr>
              <a:t>Infilling California is good for the bottom line and will improve the environment and quality of life.</a:t>
            </a:r>
            <a:endParaRPr lang="en-US" sz="2400" b="1" smtClean="0">
              <a:solidFill>
                <a:schemeClr val="folHlink"/>
              </a:solidFill>
              <a:latin typeface="Century Gothic" pitchFamily="-72" charset="0"/>
            </a:endParaRPr>
          </a:p>
          <a:p>
            <a:r>
              <a:rPr lang="en-US" sz="1600" smtClean="0">
                <a:solidFill>
                  <a:schemeClr val="folHlink"/>
                </a:solidFill>
                <a:latin typeface="Century Gothic" pitchFamily="-72" charset="0"/>
              </a:rPr>
              <a:t>Lower costs to governments</a:t>
            </a:r>
          </a:p>
          <a:p>
            <a:r>
              <a:rPr lang="en-US" sz="1600" smtClean="0">
                <a:solidFill>
                  <a:schemeClr val="folHlink"/>
                </a:solidFill>
                <a:latin typeface="Century Gothic" pitchFamily="-72" charset="0"/>
              </a:rPr>
              <a:t>Lower costs to families</a:t>
            </a:r>
          </a:p>
          <a:p>
            <a:r>
              <a:rPr lang="en-US" sz="1600" smtClean="0">
                <a:solidFill>
                  <a:schemeClr val="folHlink"/>
                </a:solidFill>
                <a:latin typeface="Century Gothic" pitchFamily="-72" charset="0"/>
              </a:rPr>
              <a:t>Lower costs to businesses</a:t>
            </a:r>
          </a:p>
          <a:p>
            <a:r>
              <a:rPr lang="en-US" sz="1600" smtClean="0">
                <a:solidFill>
                  <a:schemeClr val="folHlink"/>
                </a:solidFill>
                <a:latin typeface="Century Gothic" pitchFamily="-72" charset="0"/>
              </a:rPr>
              <a:t>Less impact on agriculture and open space</a:t>
            </a:r>
          </a:p>
          <a:p>
            <a:r>
              <a:rPr lang="en-US" sz="1600" smtClean="0">
                <a:solidFill>
                  <a:schemeClr val="folHlink"/>
                </a:solidFill>
                <a:latin typeface="Century Gothic" pitchFamily="-72" charset="0"/>
              </a:rPr>
              <a:t>Less traffic and shorter commutes</a:t>
            </a:r>
          </a:p>
          <a:p>
            <a:r>
              <a:rPr lang="en-US" sz="1600" smtClean="0">
                <a:solidFill>
                  <a:schemeClr val="folHlink"/>
                </a:solidFill>
                <a:latin typeface="Century Gothic" pitchFamily="-72" charset="0"/>
              </a:rPr>
              <a:t>Greater energy savings than home efficiency alone</a:t>
            </a:r>
          </a:p>
          <a:p>
            <a:r>
              <a:rPr lang="en-US" sz="1600" smtClean="0">
                <a:solidFill>
                  <a:schemeClr val="folHlink"/>
                </a:solidFill>
                <a:latin typeface="Century Gothic" pitchFamily="-72" charset="0"/>
              </a:rPr>
              <a:t>Cleaner air and healthier people</a:t>
            </a:r>
          </a:p>
          <a:p>
            <a:r>
              <a:rPr lang="en-US" sz="1600" smtClean="0">
                <a:solidFill>
                  <a:schemeClr val="folHlink"/>
                </a:solidFill>
                <a:latin typeface="Century Gothic" pitchFamily="-72" charset="0"/>
              </a:rPr>
              <a:t>Closer families and stronger communities</a:t>
            </a:r>
          </a:p>
        </p:txBody>
      </p:sp>
      <p:sp>
        <p:nvSpPr>
          <p:cNvPr id="21508" name="Line 18"/>
          <p:cNvSpPr>
            <a:spLocks noChangeShapeType="1"/>
          </p:cNvSpPr>
          <p:nvPr/>
        </p:nvSpPr>
        <p:spPr bwMode="auto">
          <a:xfrm>
            <a:off x="0" y="65500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9" name="Text Box 19"/>
          <p:cNvSpPr txBox="1">
            <a:spLocks noChangeArrowheads="1"/>
          </p:cNvSpPr>
          <p:nvPr/>
        </p:nvSpPr>
        <p:spPr bwMode="auto">
          <a:xfrm>
            <a:off x="0" y="6580188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sp>
        <p:nvSpPr>
          <p:cNvPr id="21510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DOMUS DEVELOPMENT, LLC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sz="half" idx="1"/>
          </p:nvPr>
        </p:nvSpPr>
        <p:spPr>
          <a:xfrm>
            <a:off x="412750" y="1743075"/>
            <a:ext cx="440055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80000"/>
              </a:spcBef>
              <a:buFont typeface="Times" pitchFamily="-72" charset="0"/>
              <a:buNone/>
            </a:pPr>
            <a:r>
              <a:rPr lang="en-US" sz="1900" b="1" i="1">
                <a:solidFill>
                  <a:srgbClr val="553701"/>
                </a:solidFill>
                <a:latin typeface="Century Gothic" pitchFamily="-72" charset="0"/>
              </a:rPr>
              <a:t>Creating extraordinary homes,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Times" pitchFamily="-72" charset="0"/>
              <a:buNone/>
            </a:pPr>
            <a:r>
              <a:rPr lang="en-US" sz="1900" b="1" i="1">
                <a:solidFill>
                  <a:srgbClr val="553701"/>
                </a:solidFill>
                <a:latin typeface="Century Gothic" pitchFamily="-72" charset="0"/>
              </a:rPr>
              <a:t>building strong communities.</a:t>
            </a:r>
            <a:endParaRPr lang="en-US" sz="1900">
              <a:solidFill>
                <a:srgbClr val="000000"/>
              </a:solidFill>
              <a:latin typeface="Century Gothic" pitchFamily="-72" charset="0"/>
            </a:endParaRPr>
          </a:p>
          <a:p>
            <a:pPr eaLnBrk="1" hangingPunct="1">
              <a:lnSpc>
                <a:spcPct val="80000"/>
              </a:lnSpc>
              <a:spcBef>
                <a:spcPct val="80000"/>
              </a:spcBef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Formed in 2003 by developers and investors with more than four decades of experience</a:t>
            </a:r>
          </a:p>
          <a:p>
            <a:pPr eaLnBrk="1" hangingPunct="1">
              <a:lnSpc>
                <a:spcPct val="80000"/>
              </a:lnSpc>
              <a:spcBef>
                <a:spcPct val="80000"/>
              </a:spcBef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Creates sustainable communities that enhance the living experience of residents while benefiting the surrounding neighborhood</a:t>
            </a:r>
          </a:p>
          <a:p>
            <a:pPr eaLnBrk="1" hangingPunct="1">
              <a:lnSpc>
                <a:spcPct val="80000"/>
              </a:lnSpc>
              <a:spcBef>
                <a:spcPct val="80000"/>
              </a:spcBef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Varied backgrounds enable us to provide leadership to the entire project team</a:t>
            </a:r>
          </a:p>
          <a:p>
            <a:pPr eaLnBrk="1" hangingPunct="1">
              <a:lnSpc>
                <a:spcPct val="80000"/>
              </a:lnSpc>
              <a:spcBef>
                <a:spcPct val="80000"/>
              </a:spcBef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Domus is a founding member of the California Infill Builders Association (CIBA)</a:t>
            </a:r>
            <a:endParaRPr lang="en-US" sz="2100">
              <a:latin typeface="Century Gothic" pitchFamily="-72" charset="0"/>
            </a:endParaRPr>
          </a:p>
          <a:p>
            <a:pPr eaLnBrk="1" hangingPunct="1">
              <a:lnSpc>
                <a:spcPct val="50000"/>
              </a:lnSpc>
              <a:spcAft>
                <a:spcPts val="900"/>
              </a:spcAft>
              <a:buFont typeface="Wingdings" pitchFamily="-72" charset="2"/>
              <a:buNone/>
            </a:pPr>
            <a:endParaRPr lang="en-US" sz="2000">
              <a:latin typeface="HelveticaNeueLT Std Lt" pitchFamily="-72" charset="0"/>
            </a:endParaRPr>
          </a:p>
          <a:p>
            <a:pPr eaLnBrk="1" hangingPunct="1">
              <a:lnSpc>
                <a:spcPct val="90000"/>
              </a:lnSpc>
              <a:buFont typeface="Wingdings" pitchFamily="-72" charset="2"/>
              <a:buNone/>
            </a:pPr>
            <a:endParaRPr lang="en-US" sz="2100"/>
          </a:p>
        </p:txBody>
      </p:sp>
      <p:pic>
        <p:nvPicPr>
          <p:cNvPr id="22531" name="Picture 6" descr="Southwest view-sm"/>
          <p:cNvPicPr>
            <a:picLocks noChangeArrowheads="1"/>
          </p:cNvPicPr>
          <p:nvPr/>
        </p:nvPicPr>
        <p:blipFill>
          <a:blip r:embed="rId3"/>
          <a:srcRect l="22789" t="25117" r="17876" b="7065"/>
          <a:stretch>
            <a:fillRect/>
          </a:stretch>
        </p:blipFill>
        <p:spPr bwMode="auto">
          <a:xfrm>
            <a:off x="5583238" y="3314700"/>
            <a:ext cx="3078162" cy="137636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2532" name="Picture 4" descr="09"/>
          <p:cNvPicPr>
            <a:picLocks noChangeAspect="1" noChangeArrowheads="1"/>
          </p:cNvPicPr>
          <p:nvPr/>
        </p:nvPicPr>
        <p:blipFill>
          <a:blip r:embed="rId4"/>
          <a:srcRect l="5000" t="47400" r="38750" b="3999"/>
          <a:stretch>
            <a:fillRect/>
          </a:stretch>
        </p:blipFill>
        <p:spPr bwMode="auto">
          <a:xfrm>
            <a:off x="5583238" y="1600200"/>
            <a:ext cx="3078162" cy="15144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22533" name="Picture 11" descr="2010-01-08 Chipmunk Rendering(smallertrees) lighter"/>
          <p:cNvPicPr>
            <a:picLocks noChangeAspect="1" noChangeArrowheads="1"/>
          </p:cNvPicPr>
          <p:nvPr/>
        </p:nvPicPr>
        <p:blipFill>
          <a:blip r:embed="rId5"/>
          <a:srcRect l="7140" t="19421" r="5392" b="3873"/>
          <a:stretch>
            <a:fillRect/>
          </a:stretch>
        </p:blipFill>
        <p:spPr bwMode="auto">
          <a:xfrm>
            <a:off x="5583238" y="4843463"/>
            <a:ext cx="3078162" cy="163353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22534" name="Line 18"/>
          <p:cNvSpPr>
            <a:spLocks noChangeShapeType="1"/>
          </p:cNvSpPr>
          <p:nvPr/>
        </p:nvSpPr>
        <p:spPr bwMode="auto">
          <a:xfrm>
            <a:off x="0" y="65500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Text Box 19"/>
          <p:cNvSpPr txBox="1">
            <a:spLocks noChangeArrowheads="1"/>
          </p:cNvSpPr>
          <p:nvPr/>
        </p:nvSpPr>
        <p:spPr bwMode="auto">
          <a:xfrm>
            <a:off x="0" y="6580188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sp>
        <p:nvSpPr>
          <p:cNvPr id="22536" name="Rectangle 20"/>
          <p:cNvSpPr>
            <a:spLocks noChangeArrowheads="1"/>
          </p:cNvSpPr>
          <p:nvPr/>
        </p:nvSpPr>
        <p:spPr bwMode="auto">
          <a:xfrm>
            <a:off x="7151688" y="6551613"/>
            <a:ext cx="1922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SMARTER GROWTH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itle 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RECENT CEQA EXEMPTIONS</a:t>
            </a:r>
          </a:p>
        </p:txBody>
      </p:sp>
      <p:graphicFrame>
        <p:nvGraphicFramePr>
          <p:cNvPr id="20484" name="Object 1028"/>
          <p:cNvGraphicFramePr>
            <a:graphicFrameLocks noChangeAspect="1"/>
          </p:cNvGraphicFramePr>
          <p:nvPr/>
        </p:nvGraphicFramePr>
        <p:xfrm>
          <a:off x="1108075" y="1619250"/>
          <a:ext cx="6926263" cy="473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Worksheet" r:id="rId4" imgW="6230112" imgH="4255008" progId="Excel.Sheet.8">
                  <p:embed/>
                </p:oleObj>
              </mc:Choice>
              <mc:Fallback>
                <p:oleObj name="Worksheet" r:id="rId4" imgW="6230112" imgH="4255008" progId="Excel.Sheet.8">
                  <p:embed/>
                  <p:pic>
                    <p:nvPicPr>
                      <p:cNvPr id="0" name="Picture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075" y="1619250"/>
                        <a:ext cx="6926263" cy="473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Line 18"/>
          <p:cNvSpPr>
            <a:spLocks noChangeShapeType="1"/>
          </p:cNvSpPr>
          <p:nvPr/>
        </p:nvSpPr>
        <p:spPr bwMode="auto">
          <a:xfrm>
            <a:off x="0" y="65500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8" name="Text Box 19"/>
          <p:cNvSpPr txBox="1">
            <a:spLocks noChangeArrowheads="1"/>
          </p:cNvSpPr>
          <p:nvPr/>
        </p:nvSpPr>
        <p:spPr bwMode="auto">
          <a:xfrm>
            <a:off x="0" y="6580188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sp>
        <p:nvSpPr>
          <p:cNvPr id="20489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-152400"/>
            <a:ext cx="8623300" cy="1143000"/>
          </a:xfrm>
        </p:spPr>
        <p:txBody>
          <a:bodyPr anchor="b"/>
          <a:lstStyle/>
          <a:p>
            <a:pPr eaLnBrk="1" hangingPunct="1">
              <a:lnSpc>
                <a:spcPct val="80000"/>
              </a:lnSpc>
            </a:pPr>
            <a:r>
              <a:rPr lang="en-US"/>
              <a:t>LINCOLN COURT, OAKLAND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719263"/>
            <a:ext cx="4033838" cy="5138737"/>
          </a:xfrm>
        </p:spPr>
        <p:txBody>
          <a:bodyPr/>
          <a:lstStyle/>
          <a:p>
            <a:pPr marL="342900" indent="-342900" eaLnBrk="1" hangingPunct="1">
              <a:lnSpc>
                <a:spcPct val="105000"/>
              </a:lnSpc>
              <a:spcBef>
                <a:spcPct val="50000"/>
              </a:spcBef>
              <a:buSzTx/>
              <a:buFont typeface="Times" pitchFamily="-72" charset="0"/>
              <a:buChar char="•"/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82 units of housing for extremely-low &amp; very-low income seniors</a:t>
            </a:r>
          </a:p>
          <a:p>
            <a:pPr marL="342900" indent="-342900" eaLnBrk="1" hangingPunct="1">
              <a:lnSpc>
                <a:spcPct val="105000"/>
              </a:lnSpc>
              <a:spcBef>
                <a:spcPct val="50000"/>
              </a:spcBef>
              <a:buSzTx/>
              <a:buFont typeface="Times" pitchFamily="-72" charset="0"/>
              <a:buChar char="•"/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30% set aside for seniors with disabilities</a:t>
            </a:r>
          </a:p>
          <a:p>
            <a:pPr marL="342900" indent="-342900" eaLnBrk="1" hangingPunct="1">
              <a:lnSpc>
                <a:spcPct val="105000"/>
              </a:lnSpc>
              <a:spcBef>
                <a:spcPct val="50000"/>
              </a:spcBef>
              <a:buSzTx/>
              <a:buFont typeface="Times" pitchFamily="-72" charset="0"/>
              <a:buChar char="•"/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Provision of onsite services makes it a model for supportive senior housing</a:t>
            </a:r>
          </a:p>
          <a:p>
            <a:pPr marL="342900" indent="-342900" eaLnBrk="1" hangingPunct="1">
              <a:lnSpc>
                <a:spcPct val="105000"/>
              </a:lnSpc>
              <a:spcBef>
                <a:spcPct val="50000"/>
              </a:spcBef>
              <a:buSzTx/>
              <a:buFont typeface="Times" pitchFamily="-72" charset="0"/>
              <a:buChar char="•"/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Infill development along transit rich corridor, near established neighborhood offering grocery, shopping, library, park etc)</a:t>
            </a:r>
          </a:p>
        </p:txBody>
      </p:sp>
      <p:pic>
        <p:nvPicPr>
          <p:cNvPr id="26627" name="Picture 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600200"/>
            <a:ext cx="4279900" cy="4681538"/>
          </a:xfrm>
          <a:ln w="38100">
            <a:solidFill>
              <a:schemeClr val="accent2"/>
            </a:solidFill>
          </a:ln>
        </p:spPr>
      </p:pic>
      <p:sp>
        <p:nvSpPr>
          <p:cNvPr id="26628" name="Line 18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29" name="Text Box 19"/>
          <p:cNvSpPr txBox="1">
            <a:spLocks noChangeArrowheads="1"/>
          </p:cNvSpPr>
          <p:nvPr/>
        </p:nvSpPr>
        <p:spPr bwMode="auto">
          <a:xfrm>
            <a:off x="0" y="6583363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sp>
        <p:nvSpPr>
          <p:cNvPr id="26630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590800"/>
            <a:ext cx="5410200" cy="3565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324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713" y="149225"/>
            <a:ext cx="6465887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6" name="Line 10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7" name="Text Box 11"/>
          <p:cNvSpPr txBox="1">
            <a:spLocks noChangeArrowheads="1"/>
          </p:cNvSpPr>
          <p:nvPr/>
        </p:nvSpPr>
        <p:spPr bwMode="auto">
          <a:xfrm>
            <a:off x="0" y="6583363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sp>
        <p:nvSpPr>
          <p:cNvPr id="28678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3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3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4950" y="160338"/>
            <a:ext cx="8672513" cy="944562"/>
          </a:xfrm>
        </p:spPr>
        <p:txBody>
          <a:bodyPr anchor="b"/>
          <a:lstStyle/>
          <a:p>
            <a:pPr eaLnBrk="1" hangingPunct="1"/>
            <a:r>
              <a:rPr lang="en-US"/>
              <a:t>LINCOLN COURT, OAKLAND</a:t>
            </a:r>
            <a:endParaRPr lang="en-US" sz="2200" b="1">
              <a:solidFill>
                <a:schemeClr val="tx1"/>
              </a:solidFill>
              <a:latin typeface="Century Gothic" pitchFamily="-72" charset="0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" y="4114800"/>
            <a:ext cx="8153400" cy="2286000"/>
          </a:xfrm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80000"/>
              </a:spcBef>
              <a:buFont typeface="Times" pitchFamily="-72" charset="0"/>
              <a:buNone/>
            </a:pPr>
            <a:r>
              <a:rPr lang="en-US" sz="2100" b="1" i="1" smtClean="0">
                <a:solidFill>
                  <a:srgbClr val="553701"/>
                </a:solidFill>
                <a:latin typeface="Century Gothic" pitchFamily="-72" charset="0"/>
              </a:rPr>
              <a:t>Class 32: Infill Exemption</a:t>
            </a:r>
            <a:endParaRPr lang="en-US" sz="2100" smtClean="0">
              <a:solidFill>
                <a:srgbClr val="000000"/>
              </a:solidFill>
              <a:latin typeface="Century Gothic" pitchFamily="-72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80000"/>
              </a:spcBef>
            </a:pPr>
            <a:r>
              <a:rPr lang="en-US" sz="2100" smtClean="0">
                <a:solidFill>
                  <a:schemeClr val="tx2"/>
                </a:solidFill>
                <a:latin typeface="Century Gothic" pitchFamily="-72" charset="0"/>
              </a:rPr>
              <a:t>Received all entitlements and completed design review in 6 months.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80000"/>
              </a:spcBef>
            </a:pPr>
            <a:r>
              <a:rPr lang="en-US" sz="2100" smtClean="0">
                <a:solidFill>
                  <a:schemeClr val="tx2"/>
                </a:solidFill>
                <a:latin typeface="Century Gothic" pitchFamily="-72" charset="0"/>
              </a:rPr>
              <a:t>City was not demanding and costly/time consuming mitigation measures were not required.</a:t>
            </a:r>
          </a:p>
        </p:txBody>
      </p:sp>
      <p:pic>
        <p:nvPicPr>
          <p:cNvPr id="30723" name="Picture 5" descr="LC gold nugget entry 01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219200"/>
            <a:ext cx="4114800" cy="2738438"/>
          </a:xfrm>
          <a:ln w="38100">
            <a:solidFill>
              <a:schemeClr val="accent2"/>
            </a:solidFill>
          </a:ln>
        </p:spPr>
      </p:pic>
      <p:pic>
        <p:nvPicPr>
          <p:cNvPr id="30724" name="Picture 10" descr="Tai Ch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179513"/>
            <a:ext cx="3429000" cy="278288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0725" name="Line 18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26" name="Text Box 19"/>
          <p:cNvSpPr txBox="1">
            <a:spLocks noChangeArrowheads="1"/>
          </p:cNvSpPr>
          <p:nvPr/>
        </p:nvSpPr>
        <p:spPr bwMode="auto">
          <a:xfrm>
            <a:off x="0" y="6583363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sp>
        <p:nvSpPr>
          <p:cNvPr id="30727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4800"/>
            <a:ext cx="8748713" cy="838200"/>
          </a:xfrm>
        </p:spPr>
        <p:txBody>
          <a:bodyPr anchor="b"/>
          <a:lstStyle/>
          <a:p>
            <a:pPr eaLnBrk="1" hangingPunct="1">
              <a:lnSpc>
                <a:spcPct val="80000"/>
              </a:lnSpc>
            </a:pPr>
            <a:r>
              <a:rPr lang="en-US"/>
              <a:t>LINCOLN COURT, OAKLAND</a:t>
            </a:r>
            <a:endParaRPr lang="en-US" sz="2200" b="1">
              <a:solidFill>
                <a:schemeClr val="tx1"/>
              </a:solidFill>
              <a:latin typeface="Century Gothic" pitchFamily="-72" charset="0"/>
            </a:endParaRPr>
          </a:p>
        </p:txBody>
      </p:sp>
      <p:pic>
        <p:nvPicPr>
          <p:cNvPr id="32770" name="Picture 3" descr="LC gold nugget entry 002"/>
          <p:cNvPicPr>
            <a:picLocks noChangeAspect="1" noChangeArrowheads="1"/>
          </p:cNvPicPr>
          <p:nvPr/>
        </p:nvPicPr>
        <p:blipFill>
          <a:blip r:embed="rId3"/>
          <a:srcRect l="9666" t="20750" r="13834"/>
          <a:stretch>
            <a:fillRect/>
          </a:stretch>
        </p:blipFill>
        <p:spPr bwMode="auto">
          <a:xfrm>
            <a:off x="381000" y="3657600"/>
            <a:ext cx="4038600" cy="278923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2771" name="Picture 5" descr="LC gold nugget entry 0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95400"/>
            <a:ext cx="4038600" cy="268763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5105400" y="5181600"/>
            <a:ext cx="34290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  <a:buClr>
                <a:schemeClr val="accent2"/>
              </a:buClr>
            </a:pPr>
            <a:r>
              <a:rPr lang="en-US">
                <a:solidFill>
                  <a:srgbClr val="333333"/>
                </a:solidFill>
                <a:latin typeface="Century Gothic" pitchFamily="-72" charset="0"/>
              </a:rPr>
              <a:t>Central courtyard for resident activities</a:t>
            </a:r>
            <a:endParaRPr lang="en-US">
              <a:latin typeface="Century Gothic" pitchFamily="-72" charset="0"/>
            </a:endParaRPr>
          </a:p>
        </p:txBody>
      </p:sp>
      <p:sp>
        <p:nvSpPr>
          <p:cNvPr id="32773" name="Line 18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4" name="Text Box 19"/>
          <p:cNvSpPr txBox="1">
            <a:spLocks noChangeArrowheads="1"/>
          </p:cNvSpPr>
          <p:nvPr/>
        </p:nvSpPr>
        <p:spPr bwMode="auto">
          <a:xfrm>
            <a:off x="0" y="6583363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pic>
        <p:nvPicPr>
          <p:cNvPr id="32775" name="Picture 8" descr="LC gold nugget entry 008"/>
          <p:cNvPicPr>
            <a:picLocks noChangeAspect="1" noChangeArrowheads="1"/>
          </p:cNvPicPr>
          <p:nvPr/>
        </p:nvPicPr>
        <p:blipFill>
          <a:blip r:embed="rId5"/>
          <a:srcRect l="3773" t="3783" r="3773" b="6383"/>
          <a:stretch>
            <a:fillRect/>
          </a:stretch>
        </p:blipFill>
        <p:spPr bwMode="auto">
          <a:xfrm>
            <a:off x="4800600" y="3916363"/>
            <a:ext cx="3962400" cy="256063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2776" name="Picture 7" descr="LC gold nugget entry 0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320800"/>
            <a:ext cx="3962400" cy="263683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2777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6" name="Picture 6"/>
          <p:cNvPicPr>
            <a:picLocks noChangeAspect="1" noChangeArrowheads="1"/>
          </p:cNvPicPr>
          <p:nvPr/>
        </p:nvPicPr>
        <p:blipFill>
          <a:blip r:embed="rId3"/>
          <a:srcRect l="-78" t="-58" b="58"/>
          <a:stretch>
            <a:fillRect/>
          </a:stretch>
        </p:blipFill>
        <p:spPr bwMode="auto">
          <a:xfrm>
            <a:off x="2667000" y="4214813"/>
            <a:ext cx="2057400" cy="2260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2528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397323">
            <a:off x="4774406" y="4315619"/>
            <a:ext cx="2262188" cy="2057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2528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900488"/>
            <a:ext cx="2343150" cy="257651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20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534400" cy="914400"/>
          </a:xfrm>
        </p:spPr>
        <p:txBody>
          <a:bodyPr anchor="b"/>
          <a:lstStyle/>
          <a:p>
            <a:pPr eaLnBrk="1" hangingPunct="1">
              <a:lnSpc>
                <a:spcPct val="80000"/>
              </a:lnSpc>
            </a:pPr>
            <a:r>
              <a:rPr lang="en-US"/>
              <a:t>LINCOLN COURT, OAKLAND</a:t>
            </a:r>
            <a:endParaRPr lang="en-US" sz="2200" b="1">
              <a:solidFill>
                <a:schemeClr val="tx1"/>
              </a:solidFill>
              <a:latin typeface="Century Gothic" pitchFamily="-72" charset="0"/>
            </a:endParaRPr>
          </a:p>
        </p:txBody>
      </p:sp>
      <p:sp>
        <p:nvSpPr>
          <p:cNvPr id="34821" name="Rectangle 12"/>
          <p:cNvSpPr>
            <a:spLocks noGrp="1" noChangeArrowheads="1"/>
          </p:cNvSpPr>
          <p:nvPr>
            <p:ph type="body" idx="4294967295"/>
          </p:nvPr>
        </p:nvSpPr>
        <p:spPr>
          <a:xfrm>
            <a:off x="-228600" y="1528763"/>
            <a:ext cx="8991600" cy="4876800"/>
          </a:xfrm>
        </p:spPr>
        <p:txBody>
          <a:bodyPr/>
          <a:lstStyle/>
          <a:p>
            <a:pPr marL="692150" lvl="1" indent="-347663" eaLnBrk="1" hangingPunct="1">
              <a:lnSpc>
                <a:spcPct val="95000"/>
              </a:lnSpc>
              <a:spcBef>
                <a:spcPct val="50000"/>
              </a:spcBef>
              <a:buSzTx/>
              <a:buFont typeface="Times" pitchFamily="-72" charset="0"/>
              <a:buChar char="•"/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Innovative green building techniques &amp; rooftop solar panels </a:t>
            </a:r>
          </a:p>
          <a:p>
            <a:pPr marL="692150" lvl="1" indent="-347663" eaLnBrk="1" hangingPunct="1">
              <a:lnSpc>
                <a:spcPct val="95000"/>
              </a:lnSpc>
              <a:spcBef>
                <a:spcPct val="50000"/>
              </a:spcBef>
              <a:buSzTx/>
              <a:buFont typeface="Times" pitchFamily="-72" charset="0"/>
              <a:buChar char="•"/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Blight replaced with high- quality, desirable housing</a:t>
            </a:r>
          </a:p>
          <a:p>
            <a:pPr marL="692150" lvl="1" indent="-347663" eaLnBrk="1" hangingPunct="1">
              <a:lnSpc>
                <a:spcPct val="105000"/>
              </a:lnSpc>
              <a:spcBef>
                <a:spcPct val="50000"/>
              </a:spcBef>
              <a:buSzTx/>
              <a:buFont typeface="Times" pitchFamily="-72" charset="0"/>
              <a:buChar char="•"/>
            </a:pPr>
            <a:r>
              <a:rPr lang="en-US" sz="1900">
                <a:solidFill>
                  <a:schemeClr val="tx2"/>
                </a:solidFill>
                <a:latin typeface="Century Gothic" pitchFamily="-72" charset="0"/>
              </a:rPr>
              <a:t>The development has had positive economic, social, and environmental impacts in neighborhood</a:t>
            </a:r>
          </a:p>
          <a:p>
            <a:pPr marL="987425" lvl="2" indent="-293688" eaLnBrk="1" hangingPunct="1">
              <a:lnSpc>
                <a:spcPct val="95000"/>
              </a:lnSpc>
              <a:spcBef>
                <a:spcPct val="50000"/>
              </a:spcBef>
              <a:buSzTx/>
              <a:buFont typeface="Wingdings" pitchFamily="-72" charset="2"/>
              <a:buChar char="ü"/>
            </a:pPr>
            <a:r>
              <a:rPr lang="en-US" sz="1800">
                <a:solidFill>
                  <a:schemeClr val="tx2"/>
                </a:solidFill>
                <a:latin typeface="Century Gothic" pitchFamily="-72" charset="0"/>
              </a:rPr>
              <a:t>Neighborhood crime </a:t>
            </a:r>
          </a:p>
          <a:p>
            <a:pPr marL="987425" lvl="2" indent="-293688" eaLnBrk="1" hangingPunct="1">
              <a:lnSpc>
                <a:spcPct val="35000"/>
              </a:lnSpc>
              <a:spcBef>
                <a:spcPct val="50000"/>
              </a:spcBef>
              <a:buSzTx/>
              <a:buFont typeface="Wingdings" pitchFamily="-72" charset="2"/>
              <a:buNone/>
            </a:pPr>
            <a:r>
              <a:rPr lang="en-US" sz="1800">
                <a:solidFill>
                  <a:schemeClr val="tx2"/>
                </a:solidFill>
                <a:latin typeface="Century Gothic" pitchFamily="-72" charset="0"/>
              </a:rPr>
              <a:t>	dropped by 40%</a:t>
            </a:r>
          </a:p>
        </p:txBody>
      </p:sp>
      <p:sp>
        <p:nvSpPr>
          <p:cNvPr id="34822" name="Text Box 13"/>
          <p:cNvSpPr txBox="1">
            <a:spLocks noChangeArrowheads="1"/>
          </p:cNvSpPr>
          <p:nvPr/>
        </p:nvSpPr>
        <p:spPr bwMode="auto">
          <a:xfrm>
            <a:off x="3962400" y="228600"/>
            <a:ext cx="3581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>
              <a:latin typeface="Myriad Pro" pitchFamily="-72" charset="0"/>
            </a:endParaRPr>
          </a:p>
        </p:txBody>
      </p:sp>
      <p:sp>
        <p:nvSpPr>
          <p:cNvPr id="34823" name="Text Box 17"/>
          <p:cNvSpPr txBox="1">
            <a:spLocks noChangeArrowheads="1"/>
          </p:cNvSpPr>
          <p:nvPr/>
        </p:nvSpPr>
        <p:spPr bwMode="auto">
          <a:xfrm>
            <a:off x="4260850" y="3135313"/>
            <a:ext cx="37179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>
              <a:lnSpc>
                <a:spcPct val="95000"/>
              </a:lnSpc>
              <a:spcBef>
                <a:spcPct val="50000"/>
              </a:spcBef>
              <a:buClr>
                <a:schemeClr val="accent2"/>
              </a:buClr>
              <a:buFont typeface="Wingdings" pitchFamily="-72" charset="2"/>
              <a:buChar char="ü"/>
            </a:pPr>
            <a:r>
              <a:rPr lang="en-US" sz="1800">
                <a:solidFill>
                  <a:schemeClr val="tx2"/>
                </a:solidFill>
                <a:latin typeface="Century Gothic" pitchFamily="-72" charset="0"/>
              </a:rPr>
              <a:t>    Spurred revitalization of </a:t>
            </a:r>
          </a:p>
          <a:p>
            <a:pPr>
              <a:lnSpc>
                <a:spcPct val="35000"/>
              </a:lnSpc>
              <a:spcBef>
                <a:spcPct val="50000"/>
              </a:spcBef>
              <a:buClr>
                <a:schemeClr val="accent1"/>
              </a:buClr>
              <a:buFont typeface="Wingdings" pitchFamily="-72" charset="2"/>
              <a:buNone/>
            </a:pPr>
            <a:r>
              <a:rPr lang="en-US" sz="1800">
                <a:solidFill>
                  <a:schemeClr val="tx2"/>
                </a:solidFill>
                <a:latin typeface="Century Gothic" pitchFamily="-72" charset="0"/>
              </a:rPr>
              <a:t>	entire Dimond District</a:t>
            </a:r>
            <a:endParaRPr lang="en-US" sz="1800">
              <a:solidFill>
                <a:srgbClr val="333333"/>
              </a:solidFill>
              <a:latin typeface="Century Gothic" pitchFamily="-72" charset="0"/>
            </a:endParaRPr>
          </a:p>
        </p:txBody>
      </p:sp>
      <p:sp>
        <p:nvSpPr>
          <p:cNvPr id="34824" name="Line 18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5" name="Text Box 19"/>
          <p:cNvSpPr txBox="1">
            <a:spLocks noChangeArrowheads="1"/>
          </p:cNvSpPr>
          <p:nvPr/>
        </p:nvSpPr>
        <p:spPr bwMode="auto">
          <a:xfrm>
            <a:off x="0" y="6583363"/>
            <a:ext cx="1971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333333"/>
                </a:solidFill>
              </a:rPr>
              <a:t>Domus Development, LLC</a:t>
            </a:r>
          </a:p>
        </p:txBody>
      </p:sp>
      <p:pic>
        <p:nvPicPr>
          <p:cNvPr id="34826" name="Picture 6" descr="Lincoln solar progress 022410 Lincoln Ave panel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86600" y="3900488"/>
            <a:ext cx="1905000" cy="257651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27" name="Rectangle 20"/>
          <p:cNvSpPr>
            <a:spLocks noChangeArrowheads="1"/>
          </p:cNvSpPr>
          <p:nvPr/>
        </p:nvSpPr>
        <p:spPr bwMode="auto">
          <a:xfrm>
            <a:off x="7004050" y="6551613"/>
            <a:ext cx="2139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sz="1400" b="1" noProof="1">
                <a:solidFill>
                  <a:schemeClr val="accent2"/>
                </a:solidFill>
              </a:rPr>
              <a:t>INFILL DEVELOPMENT</a:t>
            </a:r>
            <a:endParaRPr lang="en-US" sz="1400" b="1">
              <a:solidFill>
                <a:schemeClr val="accent2"/>
              </a:solidFill>
              <a:latin typeface="Century Schoolbook" pitchFamily="-7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3174</TotalTime>
  <Words>814</Words>
  <Application>Microsoft Office PowerPoint</Application>
  <PresentationFormat>On-screen Show (4:3)</PresentationFormat>
  <Paragraphs>135</Paragraphs>
  <Slides>18</Slides>
  <Notes>17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Median</vt:lpstr>
      <vt:lpstr>Worksheet</vt:lpstr>
      <vt:lpstr>“CEQA AT 40”  U.C. DAVIS LAW SCHOOL   Applying CEQA in Challenging Times &amp; Contexts  November 4, 2011 </vt:lpstr>
      <vt:lpstr>CALIFORNIA INFILL BUILDERS ASSOCIATION</vt:lpstr>
      <vt:lpstr>DOMUS DEVELOPMENT, LLC</vt:lpstr>
      <vt:lpstr>RECENT CEQA EXEMPTIONS</vt:lpstr>
      <vt:lpstr>LINCOLN COURT, OAKLAND</vt:lpstr>
      <vt:lpstr>PowerPoint Presentation</vt:lpstr>
      <vt:lpstr>LINCOLN COURT, OAKLAND</vt:lpstr>
      <vt:lpstr>LINCOLN COURT, OAKLAND</vt:lpstr>
      <vt:lpstr>LINCOLN COURT, OAKLAND</vt:lpstr>
      <vt:lpstr>PowerPoint Presentation</vt:lpstr>
      <vt:lpstr>PowerPoint Presentation</vt:lpstr>
      <vt:lpstr>PowerPoint Presentation</vt:lpstr>
      <vt:lpstr>KINGS BEACH HOUSING NOW Fox &amp; Brook Sites, Open Now</vt:lpstr>
      <vt:lpstr> KINGS BEACH HOUSING NOW CHIPMUNK SITE                          Opening Fall 2012</vt:lpstr>
      <vt:lpstr>CHIPMUNK ENVIRONMENTAL STUDY  </vt:lpstr>
      <vt:lpstr> KINGS BEACH HOUSING NOW PROJECT OUTCOMES</vt:lpstr>
      <vt:lpstr>CONCLUSION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Erin Kelly</dc:creator>
  <cp:lastModifiedBy>Debi</cp:lastModifiedBy>
  <cp:revision>53</cp:revision>
  <cp:lastPrinted>2011-11-02T17:35:40Z</cp:lastPrinted>
  <dcterms:created xsi:type="dcterms:W3CDTF">2011-10-10T13:43:59Z</dcterms:created>
  <dcterms:modified xsi:type="dcterms:W3CDTF">2011-11-03T15:49:02Z</dcterms:modified>
</cp:coreProperties>
</file>