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77" r:id="rId4"/>
    <p:sldId id="303" r:id="rId5"/>
    <p:sldId id="286" r:id="rId6"/>
    <p:sldId id="295" r:id="rId7"/>
    <p:sldId id="296" r:id="rId8"/>
    <p:sldId id="297" r:id="rId9"/>
    <p:sldId id="290" r:id="rId10"/>
    <p:sldId id="304" r:id="rId11"/>
    <p:sldId id="299" r:id="rId12"/>
    <p:sldId id="293" r:id="rId13"/>
    <p:sldId id="300" r:id="rId14"/>
    <p:sldId id="291" r:id="rId15"/>
    <p:sldId id="280" r:id="rId16"/>
    <p:sldId id="289" r:id="rId17"/>
    <p:sldId id="302" r:id="rId18"/>
    <p:sldId id="292" r:id="rId19"/>
    <p:sldId id="294" r:id="rId20"/>
    <p:sldId id="262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307" tIns="46153" rIns="92307" bIns="4615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344" y="0"/>
            <a:ext cx="3037840" cy="464820"/>
          </a:xfrm>
          <a:prstGeom prst="rect">
            <a:avLst/>
          </a:prstGeom>
        </p:spPr>
        <p:txBody>
          <a:bodyPr vert="horz" lIns="92307" tIns="46153" rIns="92307" bIns="46153" rtlCol="0"/>
          <a:lstStyle>
            <a:lvl1pPr algn="r">
              <a:defRPr sz="1200"/>
            </a:lvl1pPr>
          </a:lstStyle>
          <a:p>
            <a:fld id="{A7C6C7EA-B90B-446A-BB09-10BE6113B41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429"/>
            <a:ext cx="3037840" cy="464820"/>
          </a:xfrm>
          <a:prstGeom prst="rect">
            <a:avLst/>
          </a:prstGeom>
        </p:spPr>
        <p:txBody>
          <a:bodyPr vert="horz" lIns="92307" tIns="46153" rIns="92307" bIns="4615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344" y="8829429"/>
            <a:ext cx="3037840" cy="464820"/>
          </a:xfrm>
          <a:prstGeom prst="rect">
            <a:avLst/>
          </a:prstGeom>
        </p:spPr>
        <p:txBody>
          <a:bodyPr vert="horz" lIns="92307" tIns="46153" rIns="92307" bIns="46153" rtlCol="0" anchor="b"/>
          <a:lstStyle>
            <a:lvl1pPr algn="r">
              <a:defRPr sz="1200"/>
            </a:lvl1pPr>
          </a:lstStyle>
          <a:p>
            <a:fld id="{A2DA1746-FB68-437C-8954-240348FCE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113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307" tIns="46153" rIns="92307" bIns="4615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344" y="0"/>
            <a:ext cx="3037840" cy="464820"/>
          </a:xfrm>
          <a:prstGeom prst="rect">
            <a:avLst/>
          </a:prstGeom>
        </p:spPr>
        <p:txBody>
          <a:bodyPr vert="horz" lIns="92307" tIns="46153" rIns="92307" bIns="46153" rtlCol="0"/>
          <a:lstStyle>
            <a:lvl1pPr algn="r">
              <a:defRPr sz="1200"/>
            </a:lvl1pPr>
          </a:lstStyle>
          <a:p>
            <a:fld id="{BBB81792-4D8A-4C06-900E-813D68552A56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7" tIns="46153" rIns="92307" bIns="4615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2307" tIns="46153" rIns="92307" bIns="4615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429"/>
            <a:ext cx="3037840" cy="464820"/>
          </a:xfrm>
          <a:prstGeom prst="rect">
            <a:avLst/>
          </a:prstGeom>
        </p:spPr>
        <p:txBody>
          <a:bodyPr vert="horz" lIns="92307" tIns="46153" rIns="92307" bIns="4615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344" y="8829429"/>
            <a:ext cx="3037840" cy="464820"/>
          </a:xfrm>
          <a:prstGeom prst="rect">
            <a:avLst/>
          </a:prstGeom>
        </p:spPr>
        <p:txBody>
          <a:bodyPr vert="horz" lIns="92307" tIns="46153" rIns="92307" bIns="46153" rtlCol="0" anchor="b"/>
          <a:lstStyle>
            <a:lvl1pPr algn="r">
              <a:defRPr sz="1200"/>
            </a:lvl1pPr>
          </a:lstStyle>
          <a:p>
            <a:fld id="{C7790D11-B730-401F-8B9E-4D6C726B7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65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710A0-475C-4799-A469-B9CCB51CF7F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2411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90D11-B730-401F-8B9E-4D6C726B790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911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710A0-475C-4799-A469-B9CCB51CF7F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1780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710A0-475C-4799-A469-B9CCB51CF7F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3606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r>
              <a:rPr lang="en-US" baseline="0" dirty="0" smtClean="0"/>
              <a:t> with GPAs around 50% percentile have found jobs at large AmLaw 100/200 law firms through networking (no prior connection)</a:t>
            </a:r>
          </a:p>
          <a:p>
            <a:r>
              <a:rPr lang="en-US" baseline="0" dirty="0" smtClean="0"/>
              <a:t>Students in the Public Interest sector frequently learn about opportunities through networking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710A0-475C-4799-A469-B9CCB51CF7F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496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don’t be shy</a:t>
            </a:r>
          </a:p>
          <a:p>
            <a:r>
              <a:rPr lang="en-US" dirty="0" smtClean="0"/>
              <a:t>let people know what kind of job you want</a:t>
            </a:r>
          </a:p>
          <a:p>
            <a:pPr marL="0" lvl="2" defTabSz="901177">
              <a:defRPr/>
            </a:pPr>
            <a:r>
              <a:rPr lang="en-US" dirty="0" smtClean="0"/>
              <a:t>Former co-workers (did your old employer hire counsel)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710A0-475C-4799-A469-B9CCB51CF7F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781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en-US" dirty="0" smtClean="0"/>
              <a:t>Martindale</a:t>
            </a:r>
          </a:p>
          <a:p>
            <a:pPr lvl="2"/>
            <a:r>
              <a:rPr lang="en-US" dirty="0" smtClean="0"/>
              <a:t>SCBA, SF Bar, etc.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NALP – www.nalp.org</a:t>
            </a:r>
          </a:p>
          <a:p>
            <a:pPr lvl="2"/>
            <a:r>
              <a:rPr lang="en-US" dirty="0" smtClean="0"/>
              <a:t>Best Law Firms US News</a:t>
            </a:r>
          </a:p>
          <a:p>
            <a:pPr lvl="2"/>
            <a:r>
              <a:rPr lang="en-US" dirty="0" smtClean="0"/>
              <a:t>Small and Midsize firm guides</a:t>
            </a:r>
          </a:p>
          <a:p>
            <a:pPr lvl="2"/>
            <a:r>
              <a:rPr lang="en-US" dirty="0" smtClean="0"/>
              <a:t>Don’t forget Symplicity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710A0-475C-4799-A469-B9CCB51CF7F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360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710A0-475C-4799-A469-B9CCB51CF7F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3449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2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2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2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2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3988" y="575106"/>
            <a:ext cx="7623073" cy="57173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1147" y="583987"/>
            <a:ext cx="8061705" cy="1117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2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685" y="2072886"/>
            <a:ext cx="8072629" cy="4272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tx2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ntranet.law.ucdavis.edu/community/alumni/index.aspx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aw.ucdavis.edu/current/career-services/job-resources.html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1409700"/>
          </a:xfrm>
          <a:custGeom>
            <a:avLst/>
            <a:gdLst/>
            <a:ahLst/>
            <a:cxnLst/>
            <a:rect l="l" t="t" r="r" b="b"/>
            <a:pathLst>
              <a:path w="9144000" h="1409700">
                <a:moveTo>
                  <a:pt x="0" y="1409700"/>
                </a:moveTo>
                <a:lnTo>
                  <a:pt x="9144000" y="1409700"/>
                </a:lnTo>
                <a:lnTo>
                  <a:pt x="9144000" y="0"/>
                </a:lnTo>
                <a:lnTo>
                  <a:pt x="0" y="0"/>
                </a:lnTo>
                <a:lnTo>
                  <a:pt x="0" y="1409700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485900"/>
            <a:ext cx="9144000" cy="1323474"/>
          </a:xfrm>
          <a:custGeom>
            <a:avLst/>
            <a:gdLst/>
            <a:ahLst/>
            <a:cxnLst/>
            <a:rect l="l" t="t" r="r" b="b"/>
            <a:pathLst>
              <a:path w="9144000" h="1143000">
                <a:moveTo>
                  <a:pt x="0" y="1143000"/>
                </a:moveTo>
                <a:lnTo>
                  <a:pt x="9144000" y="1143000"/>
                </a:lnTo>
                <a:lnTo>
                  <a:pt x="91440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907506"/>
            <a:ext cx="9144000" cy="3950494"/>
          </a:xfrm>
          <a:custGeom>
            <a:avLst/>
            <a:gdLst/>
            <a:ahLst/>
            <a:cxnLst/>
            <a:rect l="l" t="t" r="r" b="b"/>
            <a:pathLst>
              <a:path w="9144000" h="4152900">
                <a:moveTo>
                  <a:pt x="0" y="4152900"/>
                </a:moveTo>
                <a:lnTo>
                  <a:pt x="9144000" y="4152900"/>
                </a:lnTo>
                <a:lnTo>
                  <a:pt x="9144000" y="0"/>
                </a:lnTo>
                <a:lnTo>
                  <a:pt x="0" y="0"/>
                </a:lnTo>
                <a:lnTo>
                  <a:pt x="0" y="4152900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76400" y="3505200"/>
            <a:ext cx="5380355" cy="1969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74875" marR="5080" indent="-2162810" algn="ctr">
              <a:lnSpc>
                <a:spcPct val="100000"/>
              </a:lnSpc>
              <a:tabLst>
                <a:tab pos="3113405" algn="l"/>
                <a:tab pos="4475480" algn="l"/>
              </a:tabLst>
            </a:pPr>
            <a:r>
              <a:rPr lang="en-US" sz="3200" spc="-5" dirty="0">
                <a:solidFill>
                  <a:srgbClr val="1F497D"/>
                </a:solidFill>
                <a:latin typeface="Garamond"/>
                <a:cs typeface="Garamond"/>
              </a:rPr>
              <a:t>U</a:t>
            </a:r>
            <a:r>
              <a:rPr lang="en-US" sz="3200" spc="-10" dirty="0">
                <a:solidFill>
                  <a:srgbClr val="1F497D"/>
                </a:solidFill>
                <a:latin typeface="Garamond"/>
                <a:cs typeface="Garamond"/>
              </a:rPr>
              <a:t>n</a:t>
            </a:r>
            <a:r>
              <a:rPr lang="en-US" sz="3200" spc="-80" dirty="0">
                <a:solidFill>
                  <a:srgbClr val="1F497D"/>
                </a:solidFill>
                <a:latin typeface="Garamond"/>
                <a:cs typeface="Garamond"/>
              </a:rPr>
              <a:t>iv</a:t>
            </a:r>
            <a:r>
              <a:rPr lang="en-US" sz="3200" spc="-20" dirty="0">
                <a:solidFill>
                  <a:srgbClr val="1F497D"/>
                </a:solidFill>
                <a:latin typeface="Garamond"/>
                <a:cs typeface="Garamond"/>
              </a:rPr>
              <a:t>e</a:t>
            </a:r>
            <a:r>
              <a:rPr lang="en-US" sz="3200" spc="50" dirty="0">
                <a:solidFill>
                  <a:srgbClr val="1F497D"/>
                </a:solidFill>
                <a:latin typeface="Garamond"/>
                <a:cs typeface="Garamond"/>
              </a:rPr>
              <a:t>r</a:t>
            </a:r>
            <a:r>
              <a:rPr lang="en-US" sz="3200" spc="-20" dirty="0">
                <a:solidFill>
                  <a:srgbClr val="1F497D"/>
                </a:solidFill>
                <a:latin typeface="Garamond"/>
                <a:cs typeface="Garamond"/>
              </a:rPr>
              <a:t>s</a:t>
            </a:r>
            <a:r>
              <a:rPr lang="en-US" sz="3200" spc="-25" dirty="0">
                <a:solidFill>
                  <a:srgbClr val="1F497D"/>
                </a:solidFill>
                <a:latin typeface="Garamond"/>
                <a:cs typeface="Garamond"/>
              </a:rPr>
              <a:t>it</a:t>
            </a:r>
            <a:r>
              <a:rPr lang="en-US" sz="3200" spc="-20" dirty="0">
                <a:solidFill>
                  <a:srgbClr val="1F497D"/>
                </a:solidFill>
                <a:latin typeface="Garamond"/>
                <a:cs typeface="Garamond"/>
              </a:rPr>
              <a:t>y</a:t>
            </a:r>
            <a:r>
              <a:rPr lang="en-US" sz="3200" spc="55" dirty="0">
                <a:solidFill>
                  <a:srgbClr val="1F497D"/>
                </a:solidFill>
                <a:latin typeface="Garamond"/>
                <a:cs typeface="Garamond"/>
              </a:rPr>
              <a:t> </a:t>
            </a:r>
            <a:r>
              <a:rPr lang="en-US" sz="3200" spc="-30" dirty="0" smtClean="0">
                <a:solidFill>
                  <a:srgbClr val="1F497D"/>
                </a:solidFill>
                <a:latin typeface="Garamond"/>
                <a:cs typeface="Garamond"/>
              </a:rPr>
              <a:t>o</a:t>
            </a:r>
            <a:r>
              <a:rPr lang="en-US" sz="3200" dirty="0" smtClean="0">
                <a:solidFill>
                  <a:srgbClr val="1F497D"/>
                </a:solidFill>
                <a:latin typeface="Garamond"/>
                <a:cs typeface="Garamond"/>
              </a:rPr>
              <a:t>f </a:t>
            </a:r>
            <a:r>
              <a:rPr lang="en-US" sz="3200" spc="-5" dirty="0" smtClean="0">
                <a:solidFill>
                  <a:srgbClr val="1F497D"/>
                </a:solidFill>
                <a:latin typeface="Garamond"/>
                <a:cs typeface="Garamond"/>
              </a:rPr>
              <a:t>C</a:t>
            </a:r>
            <a:r>
              <a:rPr lang="en-US" sz="3200" dirty="0" smtClean="0">
                <a:solidFill>
                  <a:srgbClr val="1F497D"/>
                </a:solidFill>
                <a:latin typeface="Garamond"/>
                <a:cs typeface="Garamond"/>
              </a:rPr>
              <a:t>a</a:t>
            </a:r>
            <a:r>
              <a:rPr lang="en-US" sz="3200" spc="-5" dirty="0" smtClean="0">
                <a:solidFill>
                  <a:srgbClr val="1F497D"/>
                </a:solidFill>
                <a:latin typeface="Garamond"/>
                <a:cs typeface="Garamond"/>
              </a:rPr>
              <a:t>l</a:t>
            </a:r>
            <a:r>
              <a:rPr lang="en-US" sz="3200" spc="-10" dirty="0" smtClean="0">
                <a:solidFill>
                  <a:srgbClr val="1F497D"/>
                </a:solidFill>
                <a:latin typeface="Garamond"/>
                <a:cs typeface="Garamond"/>
              </a:rPr>
              <a:t>i</a:t>
            </a:r>
            <a:r>
              <a:rPr lang="en-US" sz="3200" spc="35" dirty="0" smtClean="0">
                <a:solidFill>
                  <a:srgbClr val="1F497D"/>
                </a:solidFill>
                <a:latin typeface="Garamond"/>
                <a:cs typeface="Garamond"/>
              </a:rPr>
              <a:t>f</a:t>
            </a:r>
            <a:r>
              <a:rPr lang="en-US" sz="3200" spc="-30" dirty="0" smtClean="0">
                <a:solidFill>
                  <a:srgbClr val="1F497D"/>
                </a:solidFill>
                <a:latin typeface="Garamond"/>
                <a:cs typeface="Garamond"/>
              </a:rPr>
              <a:t>o</a:t>
            </a:r>
            <a:r>
              <a:rPr lang="en-US" sz="3200" spc="145" dirty="0" smtClean="0">
                <a:solidFill>
                  <a:srgbClr val="1F497D"/>
                </a:solidFill>
                <a:latin typeface="Garamond"/>
                <a:cs typeface="Garamond"/>
              </a:rPr>
              <a:t>r</a:t>
            </a:r>
            <a:r>
              <a:rPr lang="en-US" sz="3200" spc="-10" dirty="0" smtClean="0">
                <a:solidFill>
                  <a:srgbClr val="1F497D"/>
                </a:solidFill>
                <a:latin typeface="Garamond"/>
                <a:cs typeface="Garamond"/>
              </a:rPr>
              <a:t>ni</a:t>
            </a:r>
            <a:r>
              <a:rPr lang="en-US" sz="3200" dirty="0" smtClean="0">
                <a:solidFill>
                  <a:srgbClr val="1F497D"/>
                </a:solidFill>
                <a:latin typeface="Garamond"/>
                <a:cs typeface="Garamond"/>
              </a:rPr>
              <a:t>a</a:t>
            </a:r>
            <a:r>
              <a:rPr lang="en-US" sz="3200" dirty="0">
                <a:solidFill>
                  <a:srgbClr val="1F497D"/>
                </a:solidFill>
                <a:latin typeface="Garamond"/>
                <a:cs typeface="Garamond"/>
              </a:rPr>
              <a:t>,</a:t>
            </a:r>
            <a:r>
              <a:rPr lang="en-US" sz="3200" spc="40" dirty="0">
                <a:solidFill>
                  <a:srgbClr val="1F497D"/>
                </a:solidFill>
                <a:latin typeface="Garamond"/>
                <a:cs typeface="Garamond"/>
              </a:rPr>
              <a:t> </a:t>
            </a:r>
            <a:r>
              <a:rPr lang="en-US" sz="3200" spc="-30" dirty="0" smtClean="0">
                <a:solidFill>
                  <a:srgbClr val="1F497D"/>
                </a:solidFill>
                <a:latin typeface="Garamond"/>
                <a:cs typeface="Garamond"/>
              </a:rPr>
              <a:t>Davis</a:t>
            </a:r>
          </a:p>
          <a:p>
            <a:pPr marL="2174875" marR="5080" indent="-2162810" algn="ctr">
              <a:lnSpc>
                <a:spcPct val="100000"/>
              </a:lnSpc>
              <a:tabLst>
                <a:tab pos="3113405" algn="l"/>
                <a:tab pos="4475480" algn="l"/>
              </a:tabLst>
            </a:pPr>
            <a:r>
              <a:rPr lang="en-US" sz="3200" dirty="0" smtClean="0">
                <a:solidFill>
                  <a:srgbClr val="1F497D"/>
                </a:solidFill>
                <a:latin typeface="Garamond"/>
                <a:cs typeface="Garamond"/>
              </a:rPr>
              <a:t>S</a:t>
            </a:r>
            <a:r>
              <a:rPr lang="en-US" sz="3200" spc="-20" dirty="0" smtClean="0">
                <a:solidFill>
                  <a:srgbClr val="1F497D"/>
                </a:solidFill>
                <a:latin typeface="Garamond"/>
                <a:cs typeface="Garamond"/>
              </a:rPr>
              <a:t>c</a:t>
            </a:r>
            <a:r>
              <a:rPr lang="en-US" sz="3200" spc="-10" dirty="0" smtClean="0">
                <a:solidFill>
                  <a:srgbClr val="1F497D"/>
                </a:solidFill>
                <a:latin typeface="Garamond"/>
                <a:cs typeface="Garamond"/>
              </a:rPr>
              <a:t>hoo</a:t>
            </a:r>
            <a:r>
              <a:rPr lang="en-US" sz="3200" dirty="0" smtClean="0">
                <a:solidFill>
                  <a:srgbClr val="1F497D"/>
                </a:solidFill>
                <a:latin typeface="Garamond"/>
                <a:cs typeface="Garamond"/>
              </a:rPr>
              <a:t>l</a:t>
            </a:r>
            <a:r>
              <a:rPr lang="en-US" sz="3200" spc="5" dirty="0" smtClean="0">
                <a:solidFill>
                  <a:srgbClr val="1F497D"/>
                </a:solidFill>
                <a:latin typeface="Garamond"/>
                <a:cs typeface="Garamond"/>
              </a:rPr>
              <a:t> </a:t>
            </a:r>
            <a:r>
              <a:rPr lang="en-US" sz="3200" spc="-5" dirty="0" smtClean="0">
                <a:solidFill>
                  <a:srgbClr val="1F497D"/>
                </a:solidFill>
                <a:latin typeface="Garamond"/>
                <a:cs typeface="Garamond"/>
              </a:rPr>
              <a:t>o</a:t>
            </a:r>
            <a:r>
              <a:rPr lang="en-US" sz="3200" dirty="0" smtClean="0">
                <a:solidFill>
                  <a:srgbClr val="1F497D"/>
                </a:solidFill>
                <a:latin typeface="Garamond"/>
                <a:cs typeface="Garamond"/>
              </a:rPr>
              <a:t>f </a:t>
            </a:r>
            <a:r>
              <a:rPr lang="en-US" sz="3200" spc="-10" dirty="0" smtClean="0">
                <a:solidFill>
                  <a:srgbClr val="1F497D"/>
                </a:solidFill>
                <a:latin typeface="Garamond"/>
                <a:cs typeface="Garamond"/>
              </a:rPr>
              <a:t>L</a:t>
            </a:r>
            <a:r>
              <a:rPr lang="en-US" sz="3200" spc="-35" dirty="0" smtClean="0">
                <a:solidFill>
                  <a:srgbClr val="1F497D"/>
                </a:solidFill>
                <a:latin typeface="Garamond"/>
                <a:cs typeface="Garamond"/>
              </a:rPr>
              <a:t>a</a:t>
            </a:r>
            <a:r>
              <a:rPr lang="en-US" sz="3200" dirty="0" smtClean="0">
                <a:solidFill>
                  <a:srgbClr val="1F497D"/>
                </a:solidFill>
                <a:latin typeface="Garamond"/>
                <a:cs typeface="Garamond"/>
              </a:rPr>
              <a:t>w</a:t>
            </a:r>
          </a:p>
          <a:p>
            <a:pPr marL="2174875" marR="5080" indent="-2162810" algn="ctr">
              <a:lnSpc>
                <a:spcPct val="100000"/>
              </a:lnSpc>
              <a:tabLst>
                <a:tab pos="3113405" algn="l"/>
                <a:tab pos="4475480" algn="l"/>
              </a:tabLst>
            </a:pPr>
            <a:r>
              <a:rPr lang="en-US" sz="3200" dirty="0" smtClean="0">
                <a:solidFill>
                  <a:srgbClr val="1F497D"/>
                </a:solidFill>
                <a:latin typeface="Garamond"/>
                <a:cs typeface="Garamond"/>
              </a:rPr>
              <a:t>Alec Nocco</a:t>
            </a:r>
          </a:p>
          <a:p>
            <a:pPr marL="2174875" marR="5080" indent="-2162810" algn="ctr">
              <a:lnSpc>
                <a:spcPct val="100000"/>
              </a:lnSpc>
              <a:tabLst>
                <a:tab pos="3113405" algn="l"/>
                <a:tab pos="4475480" algn="l"/>
              </a:tabLst>
            </a:pPr>
            <a:r>
              <a:rPr lang="en-US" sz="3200" dirty="0" smtClean="0">
                <a:solidFill>
                  <a:srgbClr val="1F497D"/>
                </a:solidFill>
                <a:latin typeface="Garamond"/>
                <a:cs typeface="Garamond"/>
              </a:rPr>
              <a:t>anocco@ucdavis.edu</a:t>
            </a:r>
            <a:endParaRPr lang="en-US" sz="3200" dirty="0">
              <a:latin typeface="Garamond"/>
              <a:cs typeface="Garamon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1409700"/>
            <a:ext cx="9144000" cy="76200"/>
          </a:xfrm>
          <a:custGeom>
            <a:avLst/>
            <a:gdLst/>
            <a:ahLst/>
            <a:cxnLst/>
            <a:rect l="l" t="t" r="r" b="b"/>
            <a:pathLst>
              <a:path w="9144000" h="76200">
                <a:moveTo>
                  <a:pt x="0" y="76200"/>
                </a:moveTo>
                <a:lnTo>
                  <a:pt x="9144000" y="76200"/>
                </a:lnTo>
                <a:lnTo>
                  <a:pt x="9144000" y="0"/>
                </a:lnTo>
                <a:lnTo>
                  <a:pt x="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28600" y="1594310"/>
            <a:ext cx="8763000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74875" marR="5080" indent="-2162810" algn="ctr">
              <a:lnSpc>
                <a:spcPct val="100000"/>
              </a:lnSpc>
              <a:tabLst>
                <a:tab pos="3113405" algn="l"/>
                <a:tab pos="4475480" algn="l"/>
              </a:tabLst>
            </a:pPr>
            <a:r>
              <a:rPr lang="en-US" sz="4000" b="1" spc="-5" dirty="0" smtClean="0">
                <a:solidFill>
                  <a:srgbClr val="1F497D"/>
                </a:solidFill>
                <a:latin typeface="Garamond"/>
                <a:cs typeface="Garamond"/>
              </a:rPr>
              <a:t>Networking:</a:t>
            </a:r>
          </a:p>
          <a:p>
            <a:pPr marL="2174875" marR="5080" indent="-2162810" algn="ctr">
              <a:lnSpc>
                <a:spcPct val="100000"/>
              </a:lnSpc>
              <a:tabLst>
                <a:tab pos="3113405" algn="l"/>
                <a:tab pos="4475480" algn="l"/>
              </a:tabLst>
            </a:pPr>
            <a:r>
              <a:rPr lang="en-US" sz="4000" b="1" spc="-5" dirty="0" smtClean="0">
                <a:solidFill>
                  <a:srgbClr val="1F497D"/>
                </a:solidFill>
                <a:latin typeface="Garamond"/>
                <a:cs typeface="Garamond"/>
              </a:rPr>
              <a:t> A Guide for King Hall LL.M. Students</a:t>
            </a:r>
            <a:endParaRPr sz="4000" dirty="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147" y="583987"/>
            <a:ext cx="8061705" cy="615553"/>
          </a:xfrm>
        </p:spPr>
        <p:txBody>
          <a:bodyPr/>
          <a:lstStyle/>
          <a:p>
            <a:r>
              <a:rPr lang="en-US" dirty="0" smtClean="0"/>
              <a:t>HOW?  COVID19 Edition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685" y="2072886"/>
            <a:ext cx="8072629" cy="2000548"/>
          </a:xfrm>
        </p:spPr>
        <p:txBody>
          <a:bodyPr/>
          <a:lstStyle/>
          <a:p>
            <a:r>
              <a:rPr lang="en-US" b="0" dirty="0" smtClean="0"/>
              <a:t>Virtual Informational Meetings</a:t>
            </a:r>
          </a:p>
          <a:p>
            <a:endParaRPr lang="en-US" b="0" dirty="0"/>
          </a:p>
          <a:p>
            <a:r>
              <a:rPr lang="en-US" b="0" dirty="0" smtClean="0"/>
              <a:t>Virtual Events</a:t>
            </a:r>
          </a:p>
          <a:p>
            <a:endParaRPr lang="en-US" b="0" dirty="0"/>
          </a:p>
          <a:p>
            <a:r>
              <a:rPr lang="en-US" b="0" dirty="0" smtClean="0"/>
              <a:t>Virtual Coffee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600529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How</a:t>
            </a:r>
            <a:r>
              <a:rPr lang="en-US" dirty="0" smtClean="0"/>
              <a:t> – Informational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685" y="1828800"/>
            <a:ext cx="8072629" cy="4516366"/>
          </a:xfrm>
        </p:spPr>
        <p:txBody>
          <a:bodyPr>
            <a:normAutofit/>
          </a:bodyPr>
          <a:lstStyle/>
          <a:p>
            <a:r>
              <a:rPr lang="en-US" dirty="0" smtClean="0"/>
              <a:t>E-mail (short) </a:t>
            </a:r>
            <a:r>
              <a:rPr lang="en-US" dirty="0"/>
              <a:t>or </a:t>
            </a:r>
            <a:r>
              <a:rPr lang="en-US" dirty="0" smtClean="0"/>
              <a:t>call?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Ask to meet for coffee or by phone (in-person is best) to discuss their </a:t>
            </a:r>
            <a:r>
              <a:rPr lang="en-US" sz="2400" kern="1200" spc="-25" dirty="0" smtClean="0">
                <a:solidFill>
                  <a:srgbClr val="1F497D"/>
                </a:solidFill>
                <a:latin typeface="Garamond"/>
                <a:cs typeface="Garamond"/>
              </a:rPr>
              <a:t>practice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kern="1200" spc="-25" dirty="0" smtClean="0">
                <a:solidFill>
                  <a:srgbClr val="1F497D"/>
                </a:solidFill>
                <a:latin typeface="Garamond"/>
                <a:cs typeface="Garamond"/>
              </a:rPr>
              <a:t>Show </a:t>
            </a:r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interest in firm, entity, organization </a:t>
            </a:r>
          </a:p>
          <a:p>
            <a:r>
              <a:rPr lang="en-US" dirty="0" smtClean="0"/>
              <a:t>Do </a:t>
            </a:r>
            <a:r>
              <a:rPr lang="en-US" dirty="0"/>
              <a:t>NOT ask for a job with first </a:t>
            </a:r>
            <a:r>
              <a:rPr lang="en-US" dirty="0" smtClean="0"/>
              <a:t>contact</a:t>
            </a:r>
          </a:p>
          <a:p>
            <a:r>
              <a:rPr lang="en-US" dirty="0" smtClean="0"/>
              <a:t>Keep </a:t>
            </a:r>
            <a:r>
              <a:rPr lang="en-US" dirty="0"/>
              <a:t>Excel </a:t>
            </a:r>
            <a:r>
              <a:rPr lang="en-US" dirty="0" smtClean="0"/>
              <a:t>Spreadsheet – to track who you contact and individual notes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Suggest working on an article/blog together after your first meeting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79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147" y="583987"/>
            <a:ext cx="8061705" cy="461665"/>
          </a:xfrm>
        </p:spPr>
        <p:txBody>
          <a:bodyPr/>
          <a:lstStyle/>
          <a:p>
            <a:pPr algn="ctr"/>
            <a:r>
              <a:rPr lang="en-US" sz="3000" dirty="0" smtClean="0"/>
              <a:t>How to Network: Introductory Email</a:t>
            </a:r>
            <a:endParaRPr lang="en-US" sz="3000" dirty="0"/>
          </a:p>
        </p:txBody>
      </p:sp>
      <p:sp>
        <p:nvSpPr>
          <p:cNvPr id="4" name="Content Placeholder 3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8072629" cy="427228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Sample e-mail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Dear Mr. Jones: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I  am a LL.M. student at UC </a:t>
            </a:r>
            <a:r>
              <a:rPr lang="en-US" sz="2000" dirty="0"/>
              <a:t>Davis School of </a:t>
            </a:r>
            <a:r>
              <a:rPr lang="en-US" sz="2000" dirty="0" smtClean="0"/>
              <a:t>Law. I </a:t>
            </a:r>
            <a:r>
              <a:rPr lang="en-US" sz="2000" dirty="0"/>
              <a:t>am interested in </a:t>
            </a:r>
            <a:r>
              <a:rPr lang="en-US" sz="2000" dirty="0" smtClean="0"/>
              <a:t>real estate and land use law because of my prior work experience in the real estate industry and my exposure to real estate and land use issues through my coursework. I was given your name and number by Jennifer Smith who suggested I contact you since you have expertise in this area.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Would you have 15-20 minutes to discuss your area of law, your firm,</a:t>
            </a:r>
            <a:r>
              <a:rPr lang="en-US" sz="2000" dirty="0"/>
              <a:t> </a:t>
            </a:r>
            <a:r>
              <a:rPr lang="en-US" sz="2000" dirty="0" smtClean="0"/>
              <a:t>industry trends, and the state of the legal market in Sacramento? I have attached my current resume for your reference, and would appreciate any opportunity to get your feedback and any advice you might have for me. 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I look forward to hearing from you. Thank you.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Sincerely,</a:t>
            </a:r>
          </a:p>
          <a:p>
            <a:pPr marL="0" indent="0">
              <a:buNone/>
            </a:pPr>
            <a:r>
              <a:rPr lang="en-US" sz="2000" dirty="0" smtClean="0"/>
              <a:t>Andrea Burnett </a:t>
            </a:r>
          </a:p>
          <a:p>
            <a:pPr marL="0" indent="0">
              <a:buNone/>
            </a:pPr>
            <a:endParaRPr lang="en-US" sz="2000" dirty="0" smtClean="0"/>
          </a:p>
          <a:p>
            <a:endParaRPr lang="en-US" sz="2000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6451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33400"/>
            <a:ext cx="8610599" cy="762000"/>
          </a:xfrm>
        </p:spPr>
        <p:txBody>
          <a:bodyPr>
            <a:noAutofit/>
          </a:bodyPr>
          <a:lstStyle/>
          <a:p>
            <a:r>
              <a:rPr lang="en-US" sz="3600" u="sng" dirty="0"/>
              <a:t>How</a:t>
            </a:r>
            <a:r>
              <a:rPr lang="en-US" sz="3600" dirty="0"/>
              <a:t> </a:t>
            </a:r>
            <a:r>
              <a:rPr lang="en-US" sz="3600" dirty="0" smtClean="0"/>
              <a:t>–Guidelines </a:t>
            </a:r>
            <a:r>
              <a:rPr lang="en-US" sz="3600" dirty="0"/>
              <a:t>for Informational Meeting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1" y="1524000"/>
            <a:ext cx="8303514" cy="4821166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dirty="0"/>
              <a:t>Ask for information – not a job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However – can ask for advice on how best to get your foot in the door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dirty="0"/>
              <a:t>Always bring resumes – attach to e-mail </a:t>
            </a:r>
            <a:r>
              <a:rPr lang="en-US" sz="2400" b="0" dirty="0" smtClean="0"/>
              <a:t>if virtual</a:t>
            </a:r>
            <a:endParaRPr lang="en-US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dirty="0"/>
              <a:t>Ask for advice, how they got started, thoughts on your resume, </a:t>
            </a:r>
            <a:r>
              <a:rPr lang="en-US" sz="2400" b="0" u="sng" dirty="0"/>
              <a:t>what they would do in your situation</a:t>
            </a:r>
            <a:r>
              <a:rPr lang="en-US" sz="2400" b="0" dirty="0"/>
              <a:t> etc. – they may pass along your resume if they are impressed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dirty="0"/>
              <a:t>Ask if they know of others, based on your interests that you should talk 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dirty="0" smtClean="0"/>
              <a:t>Always say and send </a:t>
            </a:r>
            <a:r>
              <a:rPr lang="en-US" sz="2400" b="0" dirty="0"/>
              <a:t>t</a:t>
            </a:r>
            <a:r>
              <a:rPr lang="en-US" sz="2400" b="0" dirty="0" smtClean="0"/>
              <a:t>hank </a:t>
            </a:r>
            <a:r>
              <a:rPr lang="en-US" sz="2400" b="0" dirty="0"/>
              <a:t>y</a:t>
            </a:r>
            <a:r>
              <a:rPr lang="en-US" sz="2400" b="0" dirty="0" smtClean="0"/>
              <a:t>ou</a:t>
            </a: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407436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447800"/>
            <a:ext cx="8072629" cy="4062651"/>
          </a:xfrm>
        </p:spPr>
        <p:txBody>
          <a:bodyPr/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Not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a job interview, more of a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conversation</a:t>
            </a:r>
          </a:p>
          <a:p>
            <a:pPr lvl="1"/>
            <a:endParaRPr lang="en-US" sz="2400" dirty="0" smtClean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In addition to personal referrals, look for contacts through the alumni directory, Martindale, LinkedIn, etc.</a:t>
            </a:r>
          </a:p>
          <a:p>
            <a:pPr lvl="1"/>
            <a:endParaRPr lang="en-US" sz="2400" dirty="0" smtClean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Call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or send introductory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email</a:t>
            </a:r>
          </a:p>
          <a:p>
            <a:pPr lvl="1"/>
            <a:endParaRPr lang="en-US" sz="2400" dirty="0" smtClean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Ask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for phone chat, coffee meeting,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etc.</a:t>
            </a:r>
          </a:p>
          <a:p>
            <a:pPr lvl="1"/>
            <a:endParaRPr lang="en-US" sz="2400" dirty="0" smtClean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Follow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up to set up time to talk</a:t>
            </a:r>
          </a:p>
          <a:p>
            <a:endParaRPr lang="en-US" sz="2400" dirty="0">
              <a:latin typeface="Garamond" panose="02020404030301010803" pitchFamily="18" charset="0"/>
            </a:endParaRPr>
          </a:p>
        </p:txBody>
      </p:sp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061705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590" algn="ctr">
              <a:lnSpc>
                <a:spcPct val="100000"/>
              </a:lnSpc>
            </a:pPr>
            <a:r>
              <a:rPr lang="en-US" sz="3200" spc="5" dirty="0" smtClean="0"/>
              <a:t>How to Network:  Informational Interviews</a:t>
            </a:r>
            <a:endParaRPr sz="3200" u="sng" dirty="0"/>
          </a:p>
        </p:txBody>
      </p:sp>
    </p:spTree>
    <p:extLst>
      <p:ext uri="{BB962C8B-B14F-4D97-AF65-F5344CB8AC3E}">
        <p14:creationId xmlns:p14="http://schemas.microsoft.com/office/powerpoint/2010/main" val="3267774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06170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590" algn="ctr">
              <a:lnSpc>
                <a:spcPct val="100000"/>
              </a:lnSpc>
            </a:pPr>
            <a:r>
              <a:rPr lang="en-US" sz="3000" spc="5" dirty="0" smtClean="0"/>
              <a:t>How to Network:  Networking Events</a:t>
            </a:r>
            <a:endParaRPr sz="3000" u="sng" dirty="0"/>
          </a:p>
        </p:txBody>
      </p:sp>
      <p:sp>
        <p:nvSpPr>
          <p:cNvPr id="3" name="object 3"/>
          <p:cNvSpPr txBox="1"/>
          <p:nvPr/>
        </p:nvSpPr>
        <p:spPr>
          <a:xfrm>
            <a:off x="515887" y="1676400"/>
            <a:ext cx="7520940" cy="36933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325" indent="-301625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314960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When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attending a networking event, research beforehand who will be there and how they might be valuable for you to meet. </a:t>
            </a:r>
          </a:p>
          <a:p>
            <a:pPr marL="314325" indent="-301625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314960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If possible, arrange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meetings in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advance,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including informational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interviews.</a:t>
            </a:r>
          </a:p>
          <a:p>
            <a:pPr marL="314325" indent="-301625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314960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Talk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to people seated near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you.</a:t>
            </a:r>
            <a:endParaRPr lang="en-US" sz="24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314325" indent="-301625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314960" algn="l"/>
              </a:tabLst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Step outside your comfort zone and approach people whose body language suggests they’re ready to talk. </a:t>
            </a:r>
            <a:endParaRPr lang="en-US" sz="2400" dirty="0" smtClean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314325" indent="-301625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314960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Talk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to speaker after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event.</a:t>
            </a:r>
          </a:p>
          <a:p>
            <a:pPr marL="314325" indent="-301625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314960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Offer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to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volunteer.</a:t>
            </a:r>
            <a:endParaRPr lang="en-US" sz="2400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992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06170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590" algn="ctr">
              <a:lnSpc>
                <a:spcPct val="100000"/>
              </a:lnSpc>
            </a:pPr>
            <a:r>
              <a:rPr lang="en-US" sz="3000" spc="5" dirty="0" smtClean="0"/>
              <a:t>How to Network: Do’s and Don’ts</a:t>
            </a:r>
            <a:endParaRPr sz="3000" u="sng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676400"/>
            <a:ext cx="7520940" cy="44319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325" indent="-301625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314960" algn="l"/>
              </a:tabLst>
            </a:pPr>
            <a:r>
              <a:rPr lang="en-US" sz="2400" u="sng" dirty="0">
                <a:solidFill>
                  <a:schemeClr val="tx2"/>
                </a:solidFill>
                <a:latin typeface="Garamond" panose="02020404030301010803" pitchFamily="18" charset="0"/>
              </a:rPr>
              <a:t>Don’t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 ask directly for a job—or plan to hand out résumés.</a:t>
            </a:r>
          </a:p>
          <a:p>
            <a:pPr marL="314325" indent="-301625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314960" algn="l"/>
              </a:tabLst>
            </a:pPr>
            <a:r>
              <a:rPr lang="en-US" sz="2400" u="sng" dirty="0">
                <a:solidFill>
                  <a:schemeClr val="tx2"/>
                </a:solidFill>
                <a:latin typeface="Garamond" panose="02020404030301010803" pitchFamily="18" charset="0"/>
              </a:rPr>
              <a:t>Don’t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 just talk about your legal interests and ambitions—think about what else makes you distinctive. </a:t>
            </a:r>
            <a:endParaRPr lang="en-US" sz="2400" dirty="0">
              <a:solidFill>
                <a:schemeClr val="tx2"/>
              </a:solidFill>
              <a:latin typeface="Garamond" panose="02020404030301010803" pitchFamily="18" charset="0"/>
              <a:cs typeface="Garamond"/>
            </a:endParaRPr>
          </a:p>
          <a:p>
            <a:pPr marL="292735" lvl="1" indent="-280035">
              <a:buClr>
                <a:srgbClr val="1F497D"/>
              </a:buClr>
              <a:buFont typeface="Arial"/>
              <a:buChar char="•"/>
              <a:tabLst>
                <a:tab pos="293370" algn="l"/>
              </a:tabLst>
            </a:pPr>
            <a:r>
              <a:rPr lang="en-US" sz="2400" u="sng" dirty="0" smtClean="0">
                <a:solidFill>
                  <a:srgbClr val="1F497D"/>
                </a:solidFill>
                <a:latin typeface="Garamond"/>
                <a:cs typeface="Garamond"/>
              </a:rPr>
              <a:t>Do</a:t>
            </a: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 ask open </a:t>
            </a:r>
            <a:r>
              <a:rPr lang="en-US" sz="2400" dirty="0">
                <a:solidFill>
                  <a:srgbClr val="1F497D"/>
                </a:solidFill>
                <a:latin typeface="Garamond"/>
                <a:cs typeface="Garamond"/>
              </a:rPr>
              <a:t>ended questions (“Tell me about your</a:t>
            </a: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…”).</a:t>
            </a:r>
            <a:endParaRPr lang="en-US" sz="2400" u="sng" dirty="0" smtClean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292735" indent="-280035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293370" algn="l"/>
              </a:tabLst>
            </a:pPr>
            <a:r>
              <a:rPr lang="en-US" sz="2400" u="sng" dirty="0" smtClean="0">
                <a:solidFill>
                  <a:schemeClr val="tx2"/>
                </a:solidFill>
                <a:latin typeface="Garamond" panose="02020404030301010803" pitchFamily="18" charset="0"/>
              </a:rPr>
              <a:t>Do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discuss legal issues that you’ve read about to demonstrate your depth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.</a:t>
            </a:r>
          </a:p>
          <a:p>
            <a:pPr marL="292735" indent="-280035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293370" algn="l"/>
              </a:tabLst>
            </a:pPr>
            <a:r>
              <a:rPr lang="en-US" sz="2400" u="sng" dirty="0" smtClean="0">
                <a:solidFill>
                  <a:schemeClr val="tx2"/>
                </a:solidFill>
                <a:latin typeface="Garamond" panose="02020404030301010803" pitchFamily="18" charset="0"/>
              </a:rPr>
              <a:t>Do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 be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careful about touchy subjects like politics and religion. </a:t>
            </a:r>
            <a:endParaRPr lang="en-US" sz="2400" dirty="0" smtClean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292735" indent="-280035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293370" algn="l"/>
              </a:tabLst>
            </a:pPr>
            <a:r>
              <a:rPr lang="en-US" sz="2400" u="sng" dirty="0" smtClean="0">
                <a:solidFill>
                  <a:schemeClr val="tx2"/>
                </a:solidFill>
                <a:latin typeface="Garamond" panose="02020404030301010803" pitchFamily="18" charset="0"/>
              </a:rPr>
              <a:t>Do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 listen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more than you talk, and ask for plenty of advice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.</a:t>
            </a:r>
          </a:p>
          <a:p>
            <a:pPr marL="292735" indent="-280035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293370" algn="l"/>
              </a:tabLst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When networking opportunities arise outside of traditional networking events, </a:t>
            </a:r>
            <a:r>
              <a:rPr lang="en-US" sz="2400" u="sng" dirty="0" smtClean="0">
                <a:solidFill>
                  <a:schemeClr val="tx2"/>
                </a:solidFill>
                <a:latin typeface="Garamond" panose="02020404030301010803" pitchFamily="18" charset="0"/>
              </a:rPr>
              <a:t>do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 be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tuned into the attorney’s interest level.  </a:t>
            </a:r>
            <a:endParaRPr lang="en-US" sz="2400" dirty="0" smtClean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292735" indent="-280035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293370" algn="l"/>
              </a:tabLst>
            </a:pPr>
            <a:endParaRPr lang="en-US" sz="2400" spc="-10" dirty="0" smtClean="0">
              <a:solidFill>
                <a:schemeClr val="tx2"/>
              </a:solidFill>
              <a:latin typeface="Garamond" panose="02020404030301010803" pitchFamily="18" charset="0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31950360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How</a:t>
            </a:r>
            <a:r>
              <a:rPr lang="en-US" dirty="0" smtClean="0"/>
              <a:t> –</a:t>
            </a:r>
            <a:br>
              <a:rPr lang="en-US" dirty="0" smtClean="0"/>
            </a:br>
            <a:r>
              <a:rPr lang="en-US" dirty="0" smtClean="0"/>
              <a:t>The Event is Over, Now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Make notes on the business cards that you have received</a:t>
            </a:r>
          </a:p>
          <a:p>
            <a:r>
              <a:rPr lang="en-US" dirty="0" smtClean="0"/>
              <a:t>Connect on </a:t>
            </a:r>
            <a:r>
              <a:rPr lang="en-US" dirty="0" err="1" smtClean="0"/>
              <a:t>Linkedin</a:t>
            </a:r>
            <a:endParaRPr lang="en-US" dirty="0" smtClean="0"/>
          </a:p>
          <a:p>
            <a:r>
              <a:rPr lang="en-US" dirty="0" smtClean="0"/>
              <a:t>Enter your new contacts into spreadsheet</a:t>
            </a:r>
          </a:p>
          <a:p>
            <a:pPr lvl="1"/>
            <a:r>
              <a:rPr lang="en-US" dirty="0" smtClean="0"/>
              <a:t>Name</a:t>
            </a:r>
          </a:p>
          <a:p>
            <a:pPr lvl="1"/>
            <a:r>
              <a:rPr lang="en-US" dirty="0" smtClean="0"/>
              <a:t>Employer</a:t>
            </a:r>
          </a:p>
          <a:p>
            <a:pPr lvl="1"/>
            <a:r>
              <a:rPr lang="en-US" dirty="0" smtClean="0"/>
              <a:t>Practice area</a:t>
            </a:r>
          </a:p>
          <a:p>
            <a:pPr lvl="1"/>
            <a:r>
              <a:rPr lang="en-US" dirty="0" smtClean="0"/>
              <a:t>What you talked about</a:t>
            </a:r>
          </a:p>
          <a:p>
            <a:r>
              <a:rPr lang="en-US" dirty="0" smtClean="0"/>
              <a:t>If there was a connection, send a follow-up e-mail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83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06170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590" algn="ctr">
              <a:lnSpc>
                <a:spcPct val="100000"/>
              </a:lnSpc>
            </a:pPr>
            <a:r>
              <a:rPr lang="en-US" sz="3000" spc="5" dirty="0" smtClean="0"/>
              <a:t>How to Network: Physical Impressions</a:t>
            </a:r>
            <a:endParaRPr sz="3000" u="sng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676400"/>
            <a:ext cx="7520940" cy="25853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Smile</a:t>
            </a:r>
            <a:endParaRPr lang="en-US" sz="24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Lean forward, but don’t invade personal space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Appropriately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strong handshake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Appropriate attire at all business functions and informational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interviews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Read signals</a:t>
            </a:r>
            <a:endParaRPr lang="en-US" sz="24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292735" indent="-280035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293370" algn="l"/>
              </a:tabLst>
            </a:pPr>
            <a:endParaRPr lang="en-US" sz="2400" spc="-10" dirty="0" smtClean="0">
              <a:solidFill>
                <a:schemeClr val="tx2"/>
              </a:solidFill>
              <a:latin typeface="Garamond" panose="02020404030301010803" pitchFamily="18" charset="0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1200867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41147" y="583987"/>
            <a:ext cx="8061705" cy="461665"/>
          </a:xfrm>
        </p:spPr>
        <p:txBody>
          <a:bodyPr/>
          <a:lstStyle/>
          <a:p>
            <a:pPr algn="ctr"/>
            <a:r>
              <a:rPr lang="en-US" sz="3000" dirty="0" smtClean="0"/>
              <a:t>How to Network: Social Media</a:t>
            </a:r>
            <a:endParaRPr lang="en-US" sz="3000" dirty="0"/>
          </a:p>
        </p:txBody>
      </p:sp>
      <p:sp>
        <p:nvSpPr>
          <p:cNvPr id="5" name="Rectangle 4"/>
          <p:cNvSpPr/>
          <p:nvPr/>
        </p:nvSpPr>
        <p:spPr>
          <a:xfrm>
            <a:off x="685800" y="1524000"/>
            <a:ext cx="7620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Google </a:t>
            </a:r>
            <a:r>
              <a:rPr lang="en-US" sz="2400" u="sng" dirty="0">
                <a:solidFill>
                  <a:schemeClr val="tx2"/>
                </a:solidFill>
                <a:latin typeface="Garamond" panose="02020404030301010803" pitchFamily="18" charset="0"/>
              </a:rPr>
              <a:t>yourself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 first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!</a:t>
            </a:r>
          </a:p>
          <a:p>
            <a:pPr lvl="1"/>
            <a:endParaRPr lang="en-US" sz="24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Read industry blogs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Comment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on someone’s blog and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become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familiar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to them (positive comments only!)</a:t>
            </a:r>
          </a:p>
          <a:p>
            <a:pPr lvl="2"/>
            <a:endParaRPr lang="en-US" sz="24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LinkedIn, Facebook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Join industry, alumni groups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Make sure your profiles are professional</a:t>
            </a:r>
            <a:endParaRPr lang="en-US" sz="2400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142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061705" cy="900175"/>
          </a:xfrm>
          <a:prstGeom prst="rect">
            <a:avLst/>
          </a:prstGeom>
        </p:spPr>
        <p:txBody>
          <a:bodyPr vert="horz" wrap="square" lIns="0" tIns="281869" rIns="0" bIns="0" rtlCol="0">
            <a:spAutoFit/>
          </a:bodyPr>
          <a:lstStyle/>
          <a:p>
            <a:pPr marL="3119755">
              <a:lnSpc>
                <a:spcPct val="100000"/>
              </a:lnSpc>
            </a:pPr>
            <a:r>
              <a:rPr dirty="0"/>
              <a:t>Agenda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71600" y="1632363"/>
            <a:ext cx="5943600" cy="53617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27050" marR="5080" indent="-514350">
              <a:lnSpc>
                <a:spcPct val="103299"/>
              </a:lnSpc>
              <a:buAutoNum type="romanUcPeriod"/>
              <a:tabLst>
                <a:tab pos="1892935" algn="l"/>
              </a:tabLst>
            </a:pPr>
            <a:r>
              <a:rPr lang="en-US" sz="2800" spc="-25" dirty="0" smtClean="0">
                <a:solidFill>
                  <a:srgbClr val="1F497D"/>
                </a:solidFill>
                <a:latin typeface="Garamond"/>
                <a:cs typeface="Garamond"/>
              </a:rPr>
              <a:t> </a:t>
            </a:r>
            <a:r>
              <a:rPr lang="en-US" sz="2800" b="1" u="sng" spc="-25" dirty="0" smtClean="0">
                <a:solidFill>
                  <a:srgbClr val="1F497D"/>
                </a:solidFill>
                <a:latin typeface="Garamond"/>
                <a:cs typeface="Garamond"/>
              </a:rPr>
              <a:t>What</a:t>
            </a:r>
            <a:r>
              <a:rPr lang="en-US" sz="2800" spc="-25" dirty="0" smtClean="0">
                <a:solidFill>
                  <a:srgbClr val="1F497D"/>
                </a:solidFill>
                <a:latin typeface="Garamond"/>
                <a:cs typeface="Garamond"/>
              </a:rPr>
              <a:t> is Networking?</a:t>
            </a:r>
          </a:p>
          <a:p>
            <a:pPr marL="527050" marR="5080" indent="-514350">
              <a:lnSpc>
                <a:spcPct val="103299"/>
              </a:lnSpc>
              <a:buAutoNum type="romanUcPeriod"/>
              <a:tabLst>
                <a:tab pos="1892935" algn="l"/>
              </a:tabLst>
            </a:pPr>
            <a:endParaRPr lang="en-US" sz="2800" spc="-25" dirty="0">
              <a:solidFill>
                <a:srgbClr val="1F497D"/>
              </a:solidFill>
              <a:latin typeface="Garamond"/>
              <a:cs typeface="Garamond"/>
            </a:endParaRPr>
          </a:p>
          <a:p>
            <a:pPr marL="527050" marR="5080" indent="-514350">
              <a:lnSpc>
                <a:spcPct val="103299"/>
              </a:lnSpc>
              <a:buAutoNum type="romanUcPeriod"/>
              <a:tabLst>
                <a:tab pos="1892935" algn="l"/>
              </a:tabLst>
            </a:pPr>
            <a:r>
              <a:rPr lang="en-US" sz="2800" spc="-25" dirty="0" smtClean="0">
                <a:solidFill>
                  <a:srgbClr val="1F497D"/>
                </a:solidFill>
                <a:latin typeface="Garamond"/>
                <a:cs typeface="Garamond"/>
              </a:rPr>
              <a:t> </a:t>
            </a:r>
            <a:r>
              <a:rPr lang="en-US" sz="2800" b="1" u="sng" spc="-25" dirty="0" smtClean="0">
                <a:solidFill>
                  <a:srgbClr val="1F497D"/>
                </a:solidFill>
                <a:latin typeface="Garamond"/>
                <a:cs typeface="Garamond"/>
              </a:rPr>
              <a:t>Why</a:t>
            </a:r>
            <a:r>
              <a:rPr lang="en-US" sz="2800" spc="-25" dirty="0" smtClean="0">
                <a:solidFill>
                  <a:srgbClr val="1F497D"/>
                </a:solidFill>
                <a:latin typeface="Garamond"/>
                <a:cs typeface="Garamond"/>
              </a:rPr>
              <a:t> Should I Network?</a:t>
            </a:r>
          </a:p>
          <a:p>
            <a:pPr marL="527050" marR="5080" indent="-514350">
              <a:lnSpc>
                <a:spcPct val="103299"/>
              </a:lnSpc>
              <a:buAutoNum type="romanUcPeriod"/>
              <a:tabLst>
                <a:tab pos="1892935" algn="l"/>
              </a:tabLst>
            </a:pPr>
            <a:endParaRPr lang="en-US" sz="2800" spc="-25" dirty="0">
              <a:solidFill>
                <a:srgbClr val="1F497D"/>
              </a:solidFill>
              <a:latin typeface="Garamond"/>
              <a:cs typeface="Garamond"/>
            </a:endParaRPr>
          </a:p>
          <a:p>
            <a:pPr marL="527050" marR="5080" indent="-514350">
              <a:lnSpc>
                <a:spcPct val="103299"/>
              </a:lnSpc>
              <a:buAutoNum type="romanUcPeriod"/>
              <a:tabLst>
                <a:tab pos="1892935" algn="l"/>
              </a:tabLst>
            </a:pPr>
            <a:r>
              <a:rPr lang="en-US" sz="2800" spc="-25" dirty="0" smtClean="0">
                <a:solidFill>
                  <a:srgbClr val="1F497D"/>
                </a:solidFill>
                <a:latin typeface="Garamond"/>
                <a:cs typeface="Garamond"/>
              </a:rPr>
              <a:t> </a:t>
            </a:r>
            <a:r>
              <a:rPr lang="en-US" sz="2800" b="1" u="sng" spc="-25" dirty="0" smtClean="0">
                <a:solidFill>
                  <a:srgbClr val="1F497D"/>
                </a:solidFill>
                <a:latin typeface="Garamond"/>
                <a:cs typeface="Garamond"/>
              </a:rPr>
              <a:t>When</a:t>
            </a:r>
            <a:r>
              <a:rPr lang="en-US" sz="2800" spc="-25" dirty="0" smtClean="0">
                <a:solidFill>
                  <a:srgbClr val="1F497D"/>
                </a:solidFill>
                <a:latin typeface="Garamond"/>
                <a:cs typeface="Garamond"/>
              </a:rPr>
              <a:t> Should I Network?</a:t>
            </a:r>
            <a:endParaRPr lang="en-US" sz="2800" spc="-25" dirty="0">
              <a:solidFill>
                <a:srgbClr val="1F497D"/>
              </a:solidFill>
              <a:latin typeface="Garamond"/>
              <a:cs typeface="Garamond"/>
            </a:endParaRPr>
          </a:p>
          <a:p>
            <a:pPr marL="527050" marR="5080" indent="-514350">
              <a:lnSpc>
                <a:spcPct val="103299"/>
              </a:lnSpc>
              <a:buAutoNum type="romanUcPeriod"/>
              <a:tabLst>
                <a:tab pos="1892935" algn="l"/>
              </a:tabLst>
            </a:pPr>
            <a:endParaRPr lang="en-US" sz="2800" spc="-25" dirty="0" smtClean="0">
              <a:solidFill>
                <a:srgbClr val="1F497D"/>
              </a:solidFill>
              <a:latin typeface="Garamond"/>
              <a:cs typeface="Garamond"/>
            </a:endParaRPr>
          </a:p>
          <a:p>
            <a:pPr marL="527050" marR="5080" indent="-514350">
              <a:lnSpc>
                <a:spcPct val="103299"/>
              </a:lnSpc>
              <a:buAutoNum type="romanUcPeriod"/>
              <a:tabLst>
                <a:tab pos="1892935" algn="l"/>
              </a:tabLst>
            </a:pPr>
            <a:r>
              <a:rPr lang="en-US" sz="2800" spc="10" dirty="0" smtClean="0">
                <a:solidFill>
                  <a:srgbClr val="1F497D"/>
                </a:solidFill>
                <a:latin typeface="Garamond"/>
                <a:cs typeface="Garamond"/>
              </a:rPr>
              <a:t> </a:t>
            </a:r>
            <a:r>
              <a:rPr lang="en-US" sz="2800" b="1" u="sng" spc="10" dirty="0" smtClean="0">
                <a:solidFill>
                  <a:srgbClr val="1F497D"/>
                </a:solidFill>
                <a:latin typeface="Garamond"/>
                <a:cs typeface="Garamond"/>
              </a:rPr>
              <a:t>How</a:t>
            </a:r>
            <a:r>
              <a:rPr lang="en-US" sz="2800" spc="10" dirty="0" smtClean="0">
                <a:solidFill>
                  <a:srgbClr val="1F497D"/>
                </a:solidFill>
                <a:latin typeface="Garamond"/>
                <a:cs typeface="Garamond"/>
              </a:rPr>
              <a:t> Do I Network?</a:t>
            </a:r>
          </a:p>
          <a:p>
            <a:pPr marL="12700" marR="5080">
              <a:lnSpc>
                <a:spcPts val="2400"/>
              </a:lnSpc>
            </a:pPr>
            <a:endParaRPr lang="en-US" sz="2800" spc="10" dirty="0" smtClean="0">
              <a:solidFill>
                <a:srgbClr val="1F497D"/>
              </a:solidFill>
              <a:latin typeface="Garamond"/>
              <a:cs typeface="Garamond"/>
            </a:endParaRPr>
          </a:p>
          <a:p>
            <a:pPr marL="12700" marR="5080">
              <a:lnSpc>
                <a:spcPts val="2400"/>
              </a:lnSpc>
            </a:pPr>
            <a:r>
              <a:rPr lang="en-US" sz="2800" spc="10" dirty="0" smtClean="0">
                <a:solidFill>
                  <a:srgbClr val="1F497D"/>
                </a:solidFill>
                <a:latin typeface="Garamond"/>
                <a:cs typeface="Garamond"/>
              </a:rPr>
              <a:t/>
            </a:r>
            <a:br>
              <a:rPr lang="en-US" sz="2800" spc="10" dirty="0" smtClean="0">
                <a:solidFill>
                  <a:srgbClr val="1F497D"/>
                </a:solidFill>
                <a:latin typeface="Garamond"/>
                <a:cs typeface="Garamond"/>
              </a:rPr>
            </a:br>
            <a:endParaRPr lang="en-US" sz="2800" spc="-25" dirty="0" smtClean="0">
              <a:solidFill>
                <a:srgbClr val="1F497D"/>
              </a:solidFill>
              <a:latin typeface="Garamond"/>
              <a:cs typeface="Garamond"/>
            </a:endParaRPr>
          </a:p>
          <a:p>
            <a:pPr marL="469900" marR="5080" lvl="1">
              <a:lnSpc>
                <a:spcPct val="103299"/>
              </a:lnSpc>
              <a:tabLst>
                <a:tab pos="1892935" algn="l"/>
              </a:tabLst>
            </a:pPr>
            <a:endParaRPr lang="en-US" sz="2800" spc="-25" dirty="0" smtClean="0">
              <a:solidFill>
                <a:srgbClr val="1F497D"/>
              </a:solidFill>
              <a:latin typeface="Garamond"/>
              <a:cs typeface="Garamond"/>
            </a:endParaRPr>
          </a:p>
          <a:p>
            <a:pPr marL="469900" marR="5080" lvl="1">
              <a:lnSpc>
                <a:spcPct val="103299"/>
              </a:lnSpc>
              <a:tabLst>
                <a:tab pos="1892935" algn="l"/>
              </a:tabLst>
            </a:pPr>
            <a:endParaRPr lang="en-US" sz="2800" spc="-25" dirty="0" smtClean="0">
              <a:solidFill>
                <a:srgbClr val="1F497D"/>
              </a:solidFill>
              <a:latin typeface="Garamond"/>
              <a:cs typeface="Garamond"/>
            </a:endParaRPr>
          </a:p>
          <a:p>
            <a:pPr marL="812800" marR="5080" lvl="1" indent="-342900">
              <a:lnSpc>
                <a:spcPct val="103299"/>
              </a:lnSpc>
              <a:buFont typeface="Arial" panose="020B0604020202020204" pitchFamily="34" charset="0"/>
              <a:buChar char="•"/>
              <a:tabLst>
                <a:tab pos="1892935" algn="l"/>
              </a:tabLst>
            </a:pPr>
            <a:endParaRPr lang="en-US" sz="2800" spc="-25" dirty="0" smtClean="0">
              <a:solidFill>
                <a:srgbClr val="1F497D"/>
              </a:solidFill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221853" cy="604763"/>
          </a:xfrm>
          <a:prstGeom prst="rect">
            <a:avLst/>
          </a:prstGeom>
        </p:spPr>
        <p:txBody>
          <a:bodyPr vert="horz" wrap="square" lIns="0" tIns="141714" rIns="0" bIns="0" rtlCol="0">
            <a:spAutoFit/>
          </a:bodyPr>
          <a:lstStyle/>
          <a:p>
            <a:pPr marL="60325" algn="ctr">
              <a:lnSpc>
                <a:spcPct val="100000"/>
              </a:lnSpc>
            </a:pPr>
            <a:r>
              <a:rPr lang="en-US" sz="3000" spc="-5" dirty="0" smtClean="0"/>
              <a:t>How to Network:  Staying in Touch</a:t>
            </a:r>
            <a:endParaRPr sz="300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524000"/>
            <a:ext cx="8064500" cy="4801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1F497D"/>
              </a:buClr>
              <a:buFont typeface="Arial" panose="020B0604020202020204" pitchFamily="34" charset="0"/>
              <a:buChar char="•"/>
              <a:tabLst>
                <a:tab pos="271780" algn="l"/>
              </a:tabLst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Find a way to stay in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touch</a:t>
            </a:r>
          </a:p>
          <a:p>
            <a:pPr marL="812800" lvl="1" indent="-342900">
              <a:buClr>
                <a:srgbClr val="1F497D"/>
              </a:buClr>
              <a:buFont typeface="Wingdings" panose="05000000000000000000" pitchFamily="2" charset="2"/>
              <a:buChar char="Ø"/>
              <a:tabLst>
                <a:tab pos="271780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Getting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someone else’s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business card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works better than handing out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yours</a:t>
            </a:r>
          </a:p>
          <a:p>
            <a:pPr marL="355600" indent="-342900">
              <a:lnSpc>
                <a:spcPct val="100000"/>
              </a:lnSpc>
              <a:buClr>
                <a:srgbClr val="1F497D"/>
              </a:buClr>
              <a:buFont typeface="Arial" panose="020B0604020202020204" pitchFamily="34" charset="0"/>
              <a:buChar char="•"/>
              <a:tabLst>
                <a:tab pos="271780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Find a reason to follow-up other than asking for a job</a:t>
            </a:r>
          </a:p>
          <a:p>
            <a:pPr marL="812800" lvl="1" indent="-342900">
              <a:buClr>
                <a:srgbClr val="1F497D"/>
              </a:buClr>
              <a:buFont typeface="Wingdings" panose="05000000000000000000" pitchFamily="2" charset="2"/>
              <a:buChar char="Ø"/>
              <a:tabLst>
                <a:tab pos="271780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Share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an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article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of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interest</a:t>
            </a:r>
          </a:p>
          <a:p>
            <a:pPr marL="812800" lvl="1" indent="-342900">
              <a:buClr>
                <a:srgbClr val="1F497D"/>
              </a:buClr>
              <a:buFont typeface="Wingdings" panose="05000000000000000000" pitchFamily="2" charset="2"/>
              <a:buChar char="Ø"/>
              <a:tabLst>
                <a:tab pos="271780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Saw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mutual friend/met with recommended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contact</a:t>
            </a:r>
          </a:p>
          <a:p>
            <a:pPr marL="812800" lvl="1" indent="-342900">
              <a:buClr>
                <a:srgbClr val="1F497D"/>
              </a:buClr>
              <a:buFont typeface="Wingdings" panose="05000000000000000000" pitchFamily="2" charset="2"/>
              <a:buChar char="Ø"/>
              <a:tabLst>
                <a:tab pos="271780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New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year, will be in town, graduated, passed bar, still seeking, etc.</a:t>
            </a:r>
          </a:p>
          <a:p>
            <a:pPr marL="355600" indent="-342900">
              <a:lnSpc>
                <a:spcPct val="100000"/>
              </a:lnSpc>
              <a:buClr>
                <a:srgbClr val="1F497D"/>
              </a:buClr>
              <a:buFont typeface="Arial" panose="020B0604020202020204" pitchFamily="34" charset="0"/>
              <a:buChar char="•"/>
              <a:tabLst>
                <a:tab pos="271780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Follow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up the </a:t>
            </a:r>
            <a:r>
              <a:rPr lang="en-US" sz="2400" u="sng" dirty="0">
                <a:solidFill>
                  <a:schemeClr val="tx2"/>
                </a:solidFill>
                <a:latin typeface="Garamond" panose="02020404030301010803" pitchFamily="18" charset="0"/>
              </a:rPr>
              <a:t>next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 day—two at most—and keep keeping in touch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Keep </a:t>
            </a: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Records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Excel 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spreadsheet, word document, etc.</a:t>
            </a:r>
          </a:p>
          <a:p>
            <a:pPr marL="12700">
              <a:lnSpc>
                <a:spcPct val="100000"/>
              </a:lnSpc>
              <a:buClr>
                <a:srgbClr val="1F497D"/>
              </a:buClr>
              <a:tabLst>
                <a:tab pos="271780" algn="l"/>
              </a:tabLst>
            </a:pPr>
            <a:endParaRPr sz="2400" dirty="0">
              <a:solidFill>
                <a:schemeClr val="tx2"/>
              </a:solidFill>
              <a:latin typeface="Garamond" panose="02020404030301010803" pitchFamily="18" charset="0"/>
              <a:cs typeface="Garamo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06170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590" algn="ctr">
              <a:lnSpc>
                <a:spcPct val="100000"/>
              </a:lnSpc>
            </a:pPr>
            <a:r>
              <a:rPr lang="en-US" sz="3000" spc="5" dirty="0" smtClean="0"/>
              <a:t>What Is Networking?</a:t>
            </a:r>
            <a:endParaRPr sz="3000" u="sng" dirty="0"/>
          </a:p>
        </p:txBody>
      </p:sp>
      <p:sp>
        <p:nvSpPr>
          <p:cNvPr id="4" name="object 3"/>
          <p:cNvSpPr txBox="1"/>
          <p:nvPr/>
        </p:nvSpPr>
        <p:spPr>
          <a:xfrm>
            <a:off x="535940" y="1752600"/>
            <a:ext cx="8064500" cy="44319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271780" algn="l"/>
              </a:tabLst>
            </a:pP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  Giving people a chance to get to know you (on a basis other than your resume)</a:t>
            </a:r>
          </a:p>
          <a:p>
            <a:pPr marL="812800" lvl="1" indent="-342900">
              <a:buClr>
                <a:srgbClr val="1F497D"/>
              </a:buClr>
              <a:buFont typeface="Wingdings" panose="05000000000000000000" pitchFamily="2" charset="2"/>
              <a:buChar char="Ø"/>
              <a:tabLst>
                <a:tab pos="271780" algn="l"/>
              </a:tabLst>
            </a:pP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 More than simply handing out </a:t>
            </a:r>
            <a:r>
              <a:rPr lang="en-US" sz="2400" dirty="0">
                <a:solidFill>
                  <a:srgbClr val="1F497D"/>
                </a:solidFill>
                <a:latin typeface="Garamond"/>
                <a:cs typeface="Garamond"/>
              </a:rPr>
              <a:t>resumes or business </a:t>
            </a: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cards</a:t>
            </a:r>
          </a:p>
          <a:p>
            <a:pPr marL="812800" lvl="1" indent="-342900">
              <a:buClr>
                <a:srgbClr val="1F497D"/>
              </a:buClr>
              <a:buFont typeface="Wingdings" panose="05000000000000000000" pitchFamily="2" charset="2"/>
              <a:buChar char="Ø"/>
              <a:tabLst>
                <a:tab pos="271780" algn="l"/>
              </a:tabLst>
            </a:pP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Focus </a:t>
            </a:r>
            <a:r>
              <a:rPr lang="en-US" sz="2400" dirty="0">
                <a:solidFill>
                  <a:srgbClr val="1F497D"/>
                </a:solidFill>
                <a:latin typeface="Garamond"/>
                <a:cs typeface="Garamond"/>
              </a:rPr>
              <a:t>on making connections</a:t>
            </a:r>
          </a:p>
          <a:p>
            <a:pPr marL="12700">
              <a:lnSpc>
                <a:spcPct val="100000"/>
              </a:lnSpc>
              <a:buClr>
                <a:srgbClr val="1F497D"/>
              </a:buClr>
              <a:tabLst>
                <a:tab pos="271780" algn="l"/>
              </a:tabLst>
            </a:pP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  </a:t>
            </a:r>
          </a:p>
          <a:p>
            <a:pPr marL="355600" indent="-342900">
              <a:lnSpc>
                <a:spcPct val="100000"/>
              </a:lnSpc>
              <a:buClr>
                <a:srgbClr val="1F497D"/>
              </a:buClr>
              <a:buFont typeface="Arial" panose="020B0604020202020204" pitchFamily="34" charset="0"/>
              <a:buChar char="•"/>
              <a:tabLst>
                <a:tab pos="271780" algn="l"/>
              </a:tabLst>
            </a:pP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Learning more about a business/area of law that interests you</a:t>
            </a:r>
          </a:p>
          <a:p>
            <a:pPr marL="12700">
              <a:lnSpc>
                <a:spcPct val="100000"/>
              </a:lnSpc>
              <a:buClr>
                <a:srgbClr val="1F497D"/>
              </a:buClr>
              <a:tabLst>
                <a:tab pos="271780" algn="l"/>
              </a:tabLst>
            </a:pPr>
            <a:endParaRPr lang="en-US" sz="2400" dirty="0" smtClean="0">
              <a:solidFill>
                <a:srgbClr val="1F497D"/>
              </a:solidFill>
              <a:latin typeface="Garamond"/>
              <a:cs typeface="Garamond"/>
            </a:endParaRPr>
          </a:p>
          <a:p>
            <a:pPr marL="355600" indent="-342900">
              <a:lnSpc>
                <a:spcPct val="100000"/>
              </a:lnSpc>
              <a:buClr>
                <a:srgbClr val="1F497D"/>
              </a:buClr>
              <a:buFont typeface="Arial" panose="020B0604020202020204" pitchFamily="34" charset="0"/>
              <a:buChar char="•"/>
              <a:tabLst>
                <a:tab pos="271780" algn="l"/>
              </a:tabLst>
            </a:pP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Meeting interesting people</a:t>
            </a:r>
          </a:p>
          <a:p>
            <a:pPr marL="12700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271780" algn="l"/>
              </a:tabLst>
            </a:pPr>
            <a:endParaRPr lang="en-US" sz="2400" dirty="0" smtClean="0">
              <a:solidFill>
                <a:srgbClr val="1F497D"/>
              </a:solidFill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buClr>
                <a:srgbClr val="1F497D"/>
              </a:buClr>
              <a:tabLst>
                <a:tab pos="271780" algn="l"/>
              </a:tabLst>
            </a:pPr>
            <a:endParaRPr lang="en-US" b="1" i="1" dirty="0" smtClean="0">
              <a:solidFill>
                <a:schemeClr val="tx2"/>
              </a:solidFill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buClr>
                <a:srgbClr val="1F497D"/>
              </a:buClr>
              <a:tabLst>
                <a:tab pos="271780" algn="l"/>
              </a:tabLst>
            </a:pPr>
            <a:endParaRPr lang="en-US" b="1" i="1" dirty="0">
              <a:solidFill>
                <a:schemeClr val="tx2"/>
              </a:solidFill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buClr>
                <a:srgbClr val="1F497D"/>
              </a:buClr>
              <a:tabLst>
                <a:tab pos="271780" algn="l"/>
              </a:tabLst>
            </a:pPr>
            <a:endParaRPr lang="en-US" b="1" i="1" dirty="0" smtClean="0">
              <a:solidFill>
                <a:schemeClr val="tx2"/>
              </a:solidFill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buClr>
                <a:srgbClr val="1F497D"/>
              </a:buClr>
              <a:tabLst>
                <a:tab pos="271780" algn="l"/>
              </a:tabLst>
            </a:pPr>
            <a:r>
              <a:rPr lang="en-US" b="1" i="1" dirty="0" smtClean="0">
                <a:solidFill>
                  <a:schemeClr val="tx2"/>
                </a:solidFill>
                <a:latin typeface="Garamond"/>
                <a:cs typeface="Garamond"/>
              </a:rPr>
              <a:t>Remember: If networking makes you nervous or uncomfortable, you’re not alone!  </a:t>
            </a:r>
          </a:p>
        </p:txBody>
      </p:sp>
    </p:spTree>
    <p:extLst>
      <p:ext uri="{BB962C8B-B14F-4D97-AF65-F5344CB8AC3E}">
        <p14:creationId xmlns:p14="http://schemas.microsoft.com/office/powerpoint/2010/main" val="3668542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147" y="583987"/>
            <a:ext cx="8061705" cy="615553"/>
          </a:xfrm>
        </p:spPr>
        <p:txBody>
          <a:bodyPr/>
          <a:lstStyle/>
          <a:p>
            <a:pPr algn="ctr"/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685" y="1600200"/>
            <a:ext cx="8072629" cy="311956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It works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kern="1200" dirty="0">
                <a:solidFill>
                  <a:schemeClr val="tx2"/>
                </a:solidFill>
                <a:latin typeface="Garamond" panose="02020404030301010803" pitchFamily="18" charset="0"/>
              </a:rPr>
              <a:t>Conservative estimates: 60-70% professional jobs are found through networking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kern="1200" dirty="0">
                <a:solidFill>
                  <a:schemeClr val="tx2"/>
                </a:solidFill>
                <a:latin typeface="Garamond" panose="02020404030301010803" pitchFamily="18" charset="0"/>
              </a:rPr>
              <a:t>Students with GPAs all over the spectrum have landed positions through </a:t>
            </a:r>
            <a:r>
              <a:rPr lang="en-US" sz="2400" kern="12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networking</a:t>
            </a:r>
          </a:p>
          <a:p>
            <a:pPr lvl="1"/>
            <a:endParaRPr lang="en-US" sz="2400" kern="12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It is skill that you will use throughout your career</a:t>
            </a:r>
          </a:p>
        </p:txBody>
      </p:sp>
    </p:spTree>
    <p:extLst>
      <p:ext uri="{BB962C8B-B14F-4D97-AF65-F5344CB8AC3E}">
        <p14:creationId xmlns:p14="http://schemas.microsoft.com/office/powerpoint/2010/main" val="244642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061705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590" algn="ctr">
              <a:lnSpc>
                <a:spcPct val="100000"/>
              </a:lnSpc>
            </a:pPr>
            <a:r>
              <a:rPr lang="en-US" sz="3600" spc="5" dirty="0" smtClean="0"/>
              <a:t>When?</a:t>
            </a:r>
            <a:endParaRPr sz="3600" u="sng" dirty="0"/>
          </a:p>
        </p:txBody>
      </p:sp>
      <p:sp>
        <p:nvSpPr>
          <p:cNvPr id="4" name="object 3"/>
          <p:cNvSpPr txBox="1"/>
          <p:nvPr/>
        </p:nvSpPr>
        <p:spPr>
          <a:xfrm>
            <a:off x="535940" y="1752600"/>
            <a:ext cx="8064500" cy="40626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271780" algn="l"/>
              </a:tabLst>
            </a:pP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  </a:t>
            </a:r>
            <a:r>
              <a:rPr lang="en-US" sz="2400" b="1" dirty="0" smtClean="0">
                <a:solidFill>
                  <a:srgbClr val="1F497D"/>
                </a:solidFill>
                <a:latin typeface="Garamond"/>
                <a:cs typeface="Garamond"/>
              </a:rPr>
              <a:t>NOW! </a:t>
            </a:r>
          </a:p>
          <a:p>
            <a:pPr marL="812800" lvl="1" indent="-342900">
              <a:buClr>
                <a:srgbClr val="1F497D"/>
              </a:buClr>
              <a:buFont typeface="Wingdings" panose="05000000000000000000" pitchFamily="2" charset="2"/>
              <a:buChar char="Ø"/>
              <a:tabLst>
                <a:tab pos="271780" algn="l"/>
              </a:tabLst>
            </a:pP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It’s never too early to network—it takes time to build connections.</a:t>
            </a:r>
          </a:p>
          <a:p>
            <a:pPr marL="469900" lvl="1">
              <a:buClr>
                <a:srgbClr val="1F497D"/>
              </a:buClr>
              <a:tabLst>
                <a:tab pos="271780" algn="l"/>
              </a:tabLst>
            </a:pPr>
            <a:endParaRPr lang="en-US" sz="2400" dirty="0" smtClean="0">
              <a:solidFill>
                <a:srgbClr val="1F497D"/>
              </a:solidFill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271780" algn="l"/>
              </a:tabLst>
            </a:pPr>
            <a:r>
              <a:rPr lang="en-US" sz="2400" spc="-25" dirty="0">
                <a:solidFill>
                  <a:srgbClr val="1F497D"/>
                </a:solidFill>
                <a:latin typeface="Garamond"/>
                <a:cs typeface="Garamond"/>
              </a:rPr>
              <a:t> </a:t>
            </a:r>
            <a:r>
              <a:rPr lang="en-US" sz="2400" spc="-25" dirty="0" smtClean="0">
                <a:solidFill>
                  <a:srgbClr val="1F497D"/>
                </a:solidFill>
                <a:latin typeface="Garamond"/>
                <a:cs typeface="Garamond"/>
              </a:rPr>
              <a:t> Set quantifiable goals:</a:t>
            </a:r>
          </a:p>
          <a:p>
            <a:pPr marL="812800" lvl="1" indent="-342900">
              <a:buClr>
                <a:srgbClr val="1F497D"/>
              </a:buClr>
              <a:buFont typeface="Wingdings" panose="05000000000000000000" pitchFamily="2" charset="2"/>
              <a:buChar char="Ø"/>
              <a:tabLst>
                <a:tab pos="271780" algn="l"/>
              </a:tabLst>
            </a:pPr>
            <a:r>
              <a:rPr lang="en-US" sz="2400" spc="-25" dirty="0" smtClean="0">
                <a:solidFill>
                  <a:srgbClr val="1F497D"/>
                </a:solidFill>
                <a:latin typeface="Garamond"/>
                <a:cs typeface="Garamond"/>
              </a:rPr>
              <a:t>E.g., set up LinkedIn page; attend 2 events per month; conduct 1 informational interview a month.</a:t>
            </a:r>
          </a:p>
          <a:p>
            <a:pPr marL="1270000" lvl="2" indent="-342900">
              <a:buClr>
                <a:srgbClr val="1F497D"/>
              </a:buClr>
              <a:buFont typeface="Courier New" panose="02070309020205020404" pitchFamily="49" charset="0"/>
              <a:buChar char="o"/>
              <a:tabLst>
                <a:tab pos="271780" algn="l"/>
              </a:tabLst>
            </a:pPr>
            <a:r>
              <a:rPr lang="en-US" sz="2400" spc="-25" dirty="0" smtClean="0">
                <a:solidFill>
                  <a:srgbClr val="1F497D"/>
                </a:solidFill>
                <a:latin typeface="Garamond"/>
                <a:cs typeface="Garamond"/>
              </a:rPr>
              <a:t> For King Hall event listings, check Career Services Office e-news, King Hall e-newsletter, website, weekly LSA e-mail </a:t>
            </a:r>
          </a:p>
          <a:p>
            <a:pPr marL="1270000" lvl="2" indent="-342900">
              <a:buClr>
                <a:srgbClr val="1F497D"/>
              </a:buClr>
              <a:buFont typeface="Courier New" panose="02070309020205020404" pitchFamily="49" charset="0"/>
              <a:buChar char="o"/>
              <a:tabLst>
                <a:tab pos="271780" algn="l"/>
              </a:tabLst>
            </a:pPr>
            <a:r>
              <a:rPr lang="en-US" sz="2400" spc="-25" dirty="0" smtClean="0">
                <a:solidFill>
                  <a:srgbClr val="1F497D"/>
                </a:solidFill>
                <a:latin typeface="Garamond"/>
                <a:cs typeface="Garamond"/>
              </a:rPr>
              <a:t>Check industry publications, Bar </a:t>
            </a:r>
            <a:r>
              <a:rPr lang="en-US" sz="2400" spc="-25" dirty="0">
                <a:solidFill>
                  <a:srgbClr val="1F497D"/>
                </a:solidFill>
                <a:latin typeface="Garamond"/>
                <a:cs typeface="Garamond"/>
              </a:rPr>
              <a:t>A</a:t>
            </a:r>
            <a:r>
              <a:rPr lang="en-US" sz="2400" spc="-25" dirty="0" smtClean="0">
                <a:solidFill>
                  <a:srgbClr val="1F497D"/>
                </a:solidFill>
                <a:latin typeface="Garamond"/>
                <a:cs typeface="Garamond"/>
              </a:rPr>
              <a:t>ssociation websites, etc.</a:t>
            </a:r>
          </a:p>
          <a:p>
            <a:pPr marL="12700">
              <a:lnSpc>
                <a:spcPct val="100000"/>
              </a:lnSpc>
              <a:buClr>
                <a:srgbClr val="1F497D"/>
              </a:buClr>
              <a:buFont typeface="Arial"/>
              <a:buChar char="•"/>
              <a:tabLst>
                <a:tab pos="271780" algn="l"/>
              </a:tabLst>
            </a:pPr>
            <a:endParaRPr sz="2400" dirty="0">
              <a:latin typeface="Garamond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1317645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Networking – </a:t>
            </a:r>
            <a:br>
              <a:rPr lang="en-US" dirty="0" smtClean="0"/>
            </a:br>
            <a:r>
              <a:rPr lang="en-US" u="sng" dirty="0" smtClean="0"/>
              <a:t>Who</a:t>
            </a:r>
            <a:r>
              <a:rPr lang="en-US" dirty="0" smtClean="0"/>
              <a:t>, How, When, and 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 do you know?</a:t>
            </a:r>
          </a:p>
          <a:p>
            <a:pPr lvl="1"/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Friends and Family</a:t>
            </a:r>
          </a:p>
          <a:p>
            <a:pPr lvl="1"/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Friends of your family</a:t>
            </a:r>
          </a:p>
          <a:p>
            <a:pPr lvl="1"/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People you or your fellow students meet at events</a:t>
            </a:r>
          </a:p>
          <a:p>
            <a:pPr lvl="1"/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Former co-workers</a:t>
            </a:r>
          </a:p>
          <a:p>
            <a:pPr lvl="1"/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Professors</a:t>
            </a:r>
          </a:p>
          <a:p>
            <a:pPr lvl="1"/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Alumni</a:t>
            </a:r>
          </a:p>
        </p:txBody>
      </p:sp>
    </p:spTree>
    <p:extLst>
      <p:ext uri="{BB962C8B-B14F-4D97-AF65-F5344CB8AC3E}">
        <p14:creationId xmlns:p14="http://schemas.microsoft.com/office/powerpoint/2010/main" val="81657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Who? – Identifying Others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685" y="1701587"/>
            <a:ext cx="8072629" cy="464357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Identifying people you don’t know but should:</a:t>
            </a:r>
          </a:p>
          <a:p>
            <a:pPr lvl="1"/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Alumni Directory</a:t>
            </a:r>
          </a:p>
          <a:p>
            <a:pPr lvl="2"/>
            <a:r>
              <a:rPr lang="en-US" u="sng" dirty="0" smtClean="0">
                <a:hlinkClick r:id="rId3"/>
              </a:rPr>
              <a:t>https</a:t>
            </a:r>
            <a:r>
              <a:rPr lang="en-US" u="sng" dirty="0">
                <a:hlinkClick r:id="rId3"/>
              </a:rPr>
              <a:t>://</a:t>
            </a:r>
            <a:r>
              <a:rPr lang="en-US" u="sng" dirty="0" smtClean="0">
                <a:hlinkClick r:id="rId3"/>
              </a:rPr>
              <a:t>intranet.law.ucdavis.edu/community/alumni/index.aspx</a:t>
            </a:r>
            <a:endParaRPr lang="en-US" u="sng" dirty="0" smtClean="0"/>
          </a:p>
          <a:p>
            <a:pPr lvl="1"/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Join Bar Associations, Affinity Groups, and Practice Specific </a:t>
            </a:r>
            <a:r>
              <a:rPr lang="en-US" sz="2400" kern="1200" spc="-25" dirty="0" smtClean="0">
                <a:solidFill>
                  <a:srgbClr val="1F497D"/>
                </a:solidFill>
                <a:latin typeface="Garamond"/>
                <a:cs typeface="Garamond"/>
              </a:rPr>
              <a:t>groups</a:t>
            </a:r>
          </a:p>
          <a:p>
            <a:pPr lvl="1"/>
            <a:r>
              <a:rPr lang="en-US" sz="2400" kern="1200" spc="-25" dirty="0" smtClean="0">
                <a:solidFill>
                  <a:srgbClr val="1F497D"/>
                </a:solidFill>
                <a:latin typeface="Garamond"/>
                <a:cs typeface="Garamond"/>
              </a:rPr>
              <a:t>Job </a:t>
            </a:r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Resources Page (Private Practice</a:t>
            </a:r>
            <a:r>
              <a:rPr lang="en-US" sz="2400" kern="1200" spc="-25" dirty="0" smtClean="0">
                <a:solidFill>
                  <a:srgbClr val="1F497D"/>
                </a:solidFill>
                <a:latin typeface="Garamond"/>
                <a:cs typeface="Garamond"/>
              </a:rPr>
              <a:t>)</a:t>
            </a:r>
            <a:endParaRPr lang="en-US" sz="2400" kern="1200" spc="-25" dirty="0">
              <a:solidFill>
                <a:srgbClr val="1F497D"/>
              </a:solidFill>
              <a:latin typeface="Garamond"/>
              <a:cs typeface="Garamond"/>
            </a:endParaRPr>
          </a:p>
          <a:p>
            <a:pPr lvl="2"/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www.law.ucdavis.edu/current/career-services/job-resources.html</a:t>
            </a:r>
            <a:endParaRPr lang="en-US" dirty="0" smtClean="0"/>
          </a:p>
          <a:p>
            <a:pPr lvl="3"/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Martindale</a:t>
            </a:r>
          </a:p>
          <a:p>
            <a:pPr lvl="3"/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Small and Midsize Firm Guide</a:t>
            </a:r>
          </a:p>
          <a:p>
            <a:pPr marL="61722"/>
            <a:r>
              <a:rPr lang="en-US" dirty="0" smtClean="0"/>
              <a:t>Meeting </a:t>
            </a:r>
            <a:r>
              <a:rPr lang="en-US" dirty="0"/>
              <a:t>one person often leads to more </a:t>
            </a:r>
            <a:r>
              <a:rPr lang="en-US" dirty="0" smtClean="0"/>
              <a:t>contacts so always ask</a:t>
            </a:r>
            <a:endParaRPr lang="en-US" dirty="0"/>
          </a:p>
          <a:p>
            <a:pPr lvl="1"/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No harm if they do not respond (same position that you are in before contact) but run approach by CSO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65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147" y="583987"/>
            <a:ext cx="8061705" cy="615553"/>
          </a:xfrm>
        </p:spPr>
        <p:txBody>
          <a:bodyPr/>
          <a:lstStyle/>
          <a:p>
            <a:r>
              <a:rPr lang="en-US" u="sng" dirty="0" smtClean="0"/>
              <a:t>Who</a:t>
            </a:r>
            <a:r>
              <a:rPr lang="en-US" dirty="0" smtClean="0"/>
              <a:t> – Alumni and Others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685" y="1524000"/>
            <a:ext cx="8072629" cy="4821166"/>
          </a:xfrm>
        </p:spPr>
        <p:txBody>
          <a:bodyPr>
            <a:normAutofit/>
          </a:bodyPr>
          <a:lstStyle/>
          <a:p>
            <a:r>
              <a:rPr lang="en-US" dirty="0"/>
              <a:t>Personal connections and Alumni are the low-hanging </a:t>
            </a:r>
            <a:r>
              <a:rPr lang="en-US" dirty="0" smtClean="0"/>
              <a:t>fruit</a:t>
            </a:r>
          </a:p>
          <a:p>
            <a:pPr lvl="1"/>
            <a:r>
              <a:rPr lang="en-US" sz="2400" kern="1200" spc="-25" dirty="0" smtClean="0">
                <a:solidFill>
                  <a:srgbClr val="1F497D"/>
                </a:solidFill>
                <a:latin typeface="Garamond"/>
                <a:cs typeface="Garamond"/>
              </a:rPr>
              <a:t>When </a:t>
            </a:r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you identify potential employer, check for alumni</a:t>
            </a:r>
          </a:p>
          <a:p>
            <a:pPr lvl="1"/>
            <a:r>
              <a:rPr lang="en-US" sz="2400" kern="1200" spc="-25" dirty="0" smtClean="0">
                <a:solidFill>
                  <a:srgbClr val="1F497D"/>
                </a:solidFill>
                <a:latin typeface="Garamond"/>
                <a:cs typeface="Garamond"/>
              </a:rPr>
              <a:t>Website </a:t>
            </a:r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search</a:t>
            </a:r>
          </a:p>
          <a:p>
            <a:pPr lvl="1"/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Check alumni directory – can search by employer</a:t>
            </a:r>
          </a:p>
          <a:p>
            <a:r>
              <a:rPr lang="en-US" dirty="0"/>
              <a:t>No alumni – now what?</a:t>
            </a:r>
          </a:p>
          <a:p>
            <a:pPr lvl="1"/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Study bios and see if there is a connection</a:t>
            </a:r>
          </a:p>
          <a:p>
            <a:pPr lvl="1"/>
            <a:r>
              <a:rPr lang="en-US" sz="2400" kern="1200" spc="-25" dirty="0" smtClean="0">
                <a:solidFill>
                  <a:srgbClr val="1F497D"/>
                </a:solidFill>
                <a:latin typeface="Garamond"/>
                <a:cs typeface="Garamond"/>
              </a:rPr>
              <a:t>	Common </a:t>
            </a:r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interest</a:t>
            </a:r>
          </a:p>
          <a:p>
            <a:pPr lvl="1"/>
            <a:r>
              <a:rPr lang="en-US" sz="2400" kern="1200" spc="-25" dirty="0" smtClean="0">
                <a:solidFill>
                  <a:srgbClr val="1F497D"/>
                </a:solidFill>
                <a:latin typeface="Garamond"/>
                <a:cs typeface="Garamond"/>
              </a:rPr>
              <a:t>	Undergrad </a:t>
            </a:r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connection</a:t>
            </a:r>
          </a:p>
          <a:p>
            <a:pPr lvl="1"/>
            <a:r>
              <a:rPr lang="en-US" sz="2400" kern="1200" spc="-25" dirty="0" smtClean="0">
                <a:solidFill>
                  <a:srgbClr val="1F497D"/>
                </a:solidFill>
                <a:latin typeface="Garamond"/>
                <a:cs typeface="Garamond"/>
              </a:rPr>
              <a:t>	Even </a:t>
            </a:r>
            <a:r>
              <a:rPr lang="en-US" sz="2400" kern="1200" spc="-25" dirty="0">
                <a:solidFill>
                  <a:srgbClr val="1F497D"/>
                </a:solidFill>
                <a:latin typeface="Garamond"/>
                <a:cs typeface="Garamond"/>
              </a:rPr>
              <a:t>if no connection – still reach out</a:t>
            </a:r>
          </a:p>
        </p:txBody>
      </p:sp>
    </p:spTree>
    <p:extLst>
      <p:ext uri="{BB962C8B-B14F-4D97-AF65-F5344CB8AC3E}">
        <p14:creationId xmlns:p14="http://schemas.microsoft.com/office/powerpoint/2010/main" val="209195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061705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590" algn="ctr">
              <a:lnSpc>
                <a:spcPct val="100000"/>
              </a:lnSpc>
            </a:pPr>
            <a:r>
              <a:rPr lang="en-US" sz="4400" spc="5" dirty="0" smtClean="0"/>
              <a:t>How to Network?</a:t>
            </a:r>
            <a:endParaRPr sz="4400" u="sng" dirty="0"/>
          </a:p>
        </p:txBody>
      </p:sp>
      <p:sp>
        <p:nvSpPr>
          <p:cNvPr id="5" name="Rectangle 4"/>
          <p:cNvSpPr/>
          <p:nvPr/>
        </p:nvSpPr>
        <p:spPr>
          <a:xfrm>
            <a:off x="838200" y="1676400"/>
            <a:ext cx="7086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1F497D"/>
              </a:buClr>
              <a:buFont typeface="Arial" panose="020B0604020202020204" pitchFamily="34" charset="0"/>
              <a:buChar char="•"/>
              <a:tabLst>
                <a:tab pos="271780" algn="l"/>
              </a:tabLst>
            </a:pP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 Start with who you </a:t>
            </a:r>
            <a:r>
              <a:rPr lang="en-US" sz="2400" u="sng" dirty="0" smtClean="0">
                <a:solidFill>
                  <a:srgbClr val="1F497D"/>
                </a:solidFill>
                <a:latin typeface="Garamond"/>
                <a:cs typeface="Garamond"/>
              </a:rPr>
              <a:t>already</a:t>
            </a: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 know</a:t>
            </a:r>
          </a:p>
          <a:p>
            <a:pPr marL="812800" lvl="1" indent="-342900">
              <a:buClr>
                <a:srgbClr val="1F497D"/>
              </a:buClr>
              <a:buFont typeface="Wingdings" panose="05000000000000000000" pitchFamily="2" charset="2"/>
              <a:buChar char="Ø"/>
              <a:tabLst>
                <a:tab pos="271780" algn="l"/>
              </a:tabLst>
            </a:pPr>
            <a:r>
              <a:rPr lang="en-US" sz="2400" spc="-25" dirty="0" smtClean="0">
                <a:solidFill>
                  <a:srgbClr val="1F497D"/>
                </a:solidFill>
                <a:latin typeface="Garamond"/>
                <a:cs typeface="Garamond"/>
              </a:rPr>
              <a:t>LinkedIn</a:t>
            </a:r>
            <a:endParaRPr lang="en-US" sz="2400" dirty="0" smtClean="0">
              <a:solidFill>
                <a:srgbClr val="1F497D"/>
              </a:solidFill>
              <a:latin typeface="Garamond"/>
              <a:cs typeface="Garamond"/>
            </a:endParaRPr>
          </a:p>
          <a:p>
            <a:pPr marL="355600" indent="-342900">
              <a:lnSpc>
                <a:spcPct val="100000"/>
              </a:lnSpc>
              <a:buClr>
                <a:srgbClr val="1F497D"/>
              </a:buClr>
              <a:buFont typeface="Arial" panose="020B0604020202020204" pitchFamily="34" charset="0"/>
              <a:buChar char="•"/>
              <a:tabLst>
                <a:tab pos="271780" algn="l"/>
              </a:tabLst>
            </a:pP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 Ask about:</a:t>
            </a:r>
          </a:p>
          <a:p>
            <a:pPr marL="812800" lvl="1" indent="-342900">
              <a:buClr>
                <a:srgbClr val="1F497D"/>
              </a:buClr>
              <a:buFont typeface="Wingdings" panose="05000000000000000000" pitchFamily="2" charset="2"/>
              <a:buChar char="Ø"/>
              <a:tabLst>
                <a:tab pos="271780" algn="l"/>
              </a:tabLst>
            </a:pP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Background</a:t>
            </a:r>
          </a:p>
          <a:p>
            <a:pPr marL="812800" lvl="1" indent="-342900">
              <a:buClr>
                <a:srgbClr val="1F497D"/>
              </a:buClr>
              <a:buFont typeface="Wingdings" panose="05000000000000000000" pitchFamily="2" charset="2"/>
              <a:buChar char="Ø"/>
              <a:tabLst>
                <a:tab pos="271780" algn="l"/>
              </a:tabLst>
            </a:pP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Current position</a:t>
            </a:r>
          </a:p>
          <a:p>
            <a:pPr marL="812800" lvl="1" indent="-342900">
              <a:buClr>
                <a:srgbClr val="1F497D"/>
              </a:buClr>
              <a:buFont typeface="Wingdings" panose="05000000000000000000" pitchFamily="2" charset="2"/>
              <a:buChar char="Ø"/>
              <a:tabLst>
                <a:tab pos="271780" algn="l"/>
              </a:tabLst>
            </a:pP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What they like about their job</a:t>
            </a:r>
          </a:p>
          <a:p>
            <a:pPr marL="812800" lvl="1" indent="-342900">
              <a:buClr>
                <a:srgbClr val="1F497D"/>
              </a:buClr>
              <a:buFont typeface="Wingdings" panose="05000000000000000000" pitchFamily="2" charset="2"/>
              <a:buChar char="Ø"/>
              <a:tabLst>
                <a:tab pos="271780" algn="l"/>
              </a:tabLst>
            </a:pP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Advice about important skills and valuable experiences </a:t>
            </a:r>
          </a:p>
          <a:p>
            <a:pPr marL="355600" indent="-342900">
              <a:lnSpc>
                <a:spcPct val="100000"/>
              </a:lnSpc>
              <a:buClr>
                <a:srgbClr val="1F497D"/>
              </a:buClr>
              <a:buFont typeface="Arial" panose="020B0604020202020204" pitchFamily="34" charset="0"/>
              <a:buChar char="•"/>
              <a:tabLst>
                <a:tab pos="271780" algn="l"/>
              </a:tabLst>
            </a:pPr>
            <a:r>
              <a:rPr lang="en-US" sz="2400" dirty="0" smtClean="0">
                <a:solidFill>
                  <a:srgbClr val="1F497D"/>
                </a:solidFill>
                <a:latin typeface="Garamond"/>
                <a:cs typeface="Garamond"/>
              </a:rPr>
              <a:t>Get referrals—Who else should I meet?</a:t>
            </a:r>
          </a:p>
          <a:p>
            <a:pPr marL="812800" lvl="1" indent="-342900">
              <a:buClr>
                <a:srgbClr val="1F497D"/>
              </a:buClr>
              <a:buFont typeface="Wingdings" panose="05000000000000000000" pitchFamily="2" charset="2"/>
              <a:buChar char="Ø"/>
              <a:tabLst>
                <a:tab pos="271780" algn="l"/>
              </a:tabLst>
            </a:pPr>
            <a:r>
              <a:rPr lang="en-US" sz="2400" spc="-25" dirty="0">
                <a:solidFill>
                  <a:srgbClr val="1F497D"/>
                </a:solidFill>
                <a:latin typeface="Garamond"/>
                <a:cs typeface="Garamond"/>
              </a:rPr>
              <a:t>	</a:t>
            </a:r>
            <a:r>
              <a:rPr lang="en-US" sz="2400" spc="-25" dirty="0" smtClean="0">
                <a:solidFill>
                  <a:srgbClr val="1F497D"/>
                </a:solidFill>
                <a:latin typeface="Garamond"/>
                <a:cs typeface="Garamond"/>
              </a:rPr>
              <a:t>Don’t forget to follow up and say thank you!</a:t>
            </a:r>
            <a:endParaRPr lang="en-US" sz="2400" spc="-25" dirty="0">
              <a:solidFill>
                <a:srgbClr val="1F497D"/>
              </a:solidFill>
              <a:latin typeface="Garamond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2061212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4416</TotalTime>
  <Words>1308</Words>
  <Application>Microsoft Office PowerPoint</Application>
  <PresentationFormat>On-screen Show (4:3)</PresentationFormat>
  <Paragraphs>196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Garamond</vt:lpstr>
      <vt:lpstr>Wingdings</vt:lpstr>
      <vt:lpstr>Office Theme</vt:lpstr>
      <vt:lpstr>PowerPoint Presentation</vt:lpstr>
      <vt:lpstr>Agenda</vt:lpstr>
      <vt:lpstr>What Is Networking?</vt:lpstr>
      <vt:lpstr>Why?</vt:lpstr>
      <vt:lpstr>When?</vt:lpstr>
      <vt:lpstr>Networking –  Who, How, When, and Why?</vt:lpstr>
      <vt:lpstr>Who? – Identifying Others</vt:lpstr>
      <vt:lpstr>Who – Alumni and Others</vt:lpstr>
      <vt:lpstr>How to Network?</vt:lpstr>
      <vt:lpstr>HOW?  COVID19 Edition</vt:lpstr>
      <vt:lpstr>How – Informational Meeting</vt:lpstr>
      <vt:lpstr>How to Network: Introductory Email</vt:lpstr>
      <vt:lpstr>How –Guidelines for Informational Meeting </vt:lpstr>
      <vt:lpstr>How to Network:  Informational Interviews</vt:lpstr>
      <vt:lpstr>How to Network:  Networking Events</vt:lpstr>
      <vt:lpstr>How to Network: Do’s and Don’ts</vt:lpstr>
      <vt:lpstr>How – The Event is Over, Now What?</vt:lpstr>
      <vt:lpstr>How to Network: Physical Impressions</vt:lpstr>
      <vt:lpstr>How to Network: Social Media</vt:lpstr>
      <vt:lpstr>How to Network:  Staying in Touch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marian lee</dc:creator>
  <cp:lastModifiedBy>Alec Nocco</cp:lastModifiedBy>
  <cp:revision>57</cp:revision>
  <cp:lastPrinted>2016-02-04T18:02:18Z</cp:lastPrinted>
  <dcterms:created xsi:type="dcterms:W3CDTF">2014-09-25T10:37:55Z</dcterms:created>
  <dcterms:modified xsi:type="dcterms:W3CDTF">2020-08-20T14:57:40Z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2013-08-29T00:00:00Z</vt:filetime>
  </property>
  <property fmtid="{D5CDD505-2E9C-101B-9397-08002B2CF9AE}" pid="3" name="LastSaved">
    <vt:filetime>2014-09-25T00:00:00Z</vt:filetime>
  </property>
</Properties>
</file>