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BDFDD"/>
          </a:solidFill>
        </a:fill>
      </a:tcStyle>
    </a:wholeTbl>
    <a:band2H>
      <a:tcTxStyle b="def" i="def"/>
      <a:tcStyle>
        <a:tcBdr/>
        <a:fill>
          <a:solidFill>
            <a:srgbClr val="EEF0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5E3CF"/>
          </a:solidFill>
        </a:fill>
      </a:tcStyle>
    </a:wholeTbl>
    <a:band2H>
      <a:tcTxStyle b="def" i="def"/>
      <a:tcStyle>
        <a:tcBdr/>
        <a:fill>
          <a:solidFill>
            <a:srgbClr val="F2F1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3D4"/>
          </a:solidFill>
        </a:fill>
      </a:tcStyle>
    </a:wholeTbl>
    <a:band2H>
      <a:tcTxStyle b="def" i="def"/>
      <a:tcStyle>
        <a:tcBdr/>
        <a:fill>
          <a:solidFill>
            <a:srgbClr val="EBEAEB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1" name="Shape 12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6" name="Rounded Rectangle 7"/>
          <p:cNvSpPr/>
          <p:nvPr/>
        </p:nvSpPr>
        <p:spPr>
          <a:xfrm>
            <a:off x="91438" y="101600"/>
            <a:ext cx="8961123" cy="6664960"/>
          </a:xfrm>
          <a:prstGeom prst="roundRect">
            <a:avLst>
              <a:gd name="adj" fmla="val 1735"/>
            </a:avLst>
          </a:prstGeom>
          <a:blipFill>
            <a:blip r:embed="rId2"/>
          </a:blip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7" name="Rectangle 8"/>
          <p:cNvSpPr/>
          <p:nvPr/>
        </p:nvSpPr>
        <p:spPr>
          <a:xfrm>
            <a:off x="345439" y="2942601"/>
            <a:ext cx="7147932" cy="2463801"/>
          </a:xfrm>
          <a:prstGeom prst="rect">
            <a:avLst/>
          </a:prstGeom>
          <a:solidFill>
            <a:srgbClr val="FFFFFF">
              <a:alpha val="83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8" name="Rectangle 11"/>
          <p:cNvSpPr/>
          <p:nvPr/>
        </p:nvSpPr>
        <p:spPr>
          <a:xfrm>
            <a:off x="7572650" y="2944634"/>
            <a:ext cx="1190350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9" name="Rectangle 12"/>
          <p:cNvSpPr/>
          <p:nvPr/>
        </p:nvSpPr>
        <p:spPr>
          <a:xfrm>
            <a:off x="7712712" y="3136656"/>
            <a:ext cx="910225" cy="2075690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rgbClr val="6B7D72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20" name="Rectangle 13"/>
          <p:cNvSpPr/>
          <p:nvPr/>
        </p:nvSpPr>
        <p:spPr>
          <a:xfrm>
            <a:off x="445483" y="3055621"/>
            <a:ext cx="6947845" cy="224536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21" name="Rectangle 10"/>
          <p:cNvSpPr/>
          <p:nvPr/>
        </p:nvSpPr>
        <p:spPr>
          <a:xfrm>
            <a:off x="541822" y="4559274"/>
            <a:ext cx="6755166" cy="66436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22" name="Rectangle 9"/>
          <p:cNvSpPr/>
          <p:nvPr/>
        </p:nvSpPr>
        <p:spPr>
          <a:xfrm>
            <a:off x="538971" y="3139438"/>
            <a:ext cx="6760868" cy="2077723"/>
          </a:xfrm>
          <a:prstGeom prst="rect">
            <a:avLst/>
          </a:prstGeom>
          <a:ln w="6350">
            <a:solidFill>
              <a:srgbClr val="6B7D72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23" name="Body Level One…"/>
          <p:cNvSpPr txBox="1"/>
          <p:nvPr>
            <p:ph type="body" sz="quarter" idx="1"/>
          </p:nvPr>
        </p:nvSpPr>
        <p:spPr>
          <a:xfrm>
            <a:off x="642803" y="4648200"/>
            <a:ext cx="6553202" cy="4572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400"/>
              </a:spcBef>
              <a:buClrTx/>
              <a:buSzTx/>
              <a:buFontTx/>
              <a:buNone/>
              <a:defRPr cap="all" spc="300" sz="1800">
                <a:solidFill>
                  <a:srgbClr val="FFFFFF"/>
                </a:solidFill>
              </a:defRPr>
            </a:lvl1pPr>
            <a:lvl2pPr marL="0" indent="0" algn="ctr">
              <a:spcBef>
                <a:spcPts val="400"/>
              </a:spcBef>
              <a:buClrTx/>
              <a:buSzTx/>
              <a:buFontTx/>
              <a:buNone/>
              <a:defRPr cap="all" spc="300" sz="1800">
                <a:solidFill>
                  <a:srgbClr val="FFFFFF"/>
                </a:solidFill>
              </a:defRPr>
            </a:lvl2pPr>
            <a:lvl3pPr marL="0" indent="0" algn="ctr">
              <a:spcBef>
                <a:spcPts val="400"/>
              </a:spcBef>
              <a:buClrTx/>
              <a:buSzTx/>
              <a:buFontTx/>
              <a:buNone/>
              <a:defRPr cap="all" spc="300" sz="1800">
                <a:solidFill>
                  <a:srgbClr val="FFFFFF"/>
                </a:solidFill>
              </a:defRPr>
            </a:lvl3pPr>
            <a:lvl4pPr marL="0" indent="0" algn="ctr">
              <a:spcBef>
                <a:spcPts val="400"/>
              </a:spcBef>
              <a:buClrTx/>
              <a:buSzTx/>
              <a:buFontTx/>
              <a:buNone/>
              <a:defRPr cap="all" spc="300" sz="1800">
                <a:solidFill>
                  <a:srgbClr val="FFFFFF"/>
                </a:solidFill>
              </a:defRPr>
            </a:lvl4pPr>
            <a:lvl5pPr marL="0" indent="0" algn="ctr">
              <a:spcBef>
                <a:spcPts val="400"/>
              </a:spcBef>
              <a:buClrTx/>
              <a:buSzTx/>
              <a:buFontTx/>
              <a:buNone/>
              <a:defRPr cap="all" spc="300" sz="18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Title Text"/>
          <p:cNvSpPr txBox="1"/>
          <p:nvPr>
            <p:ph type="title"/>
          </p:nvPr>
        </p:nvSpPr>
        <p:spPr>
          <a:xfrm>
            <a:off x="604703" y="3227033"/>
            <a:ext cx="6629402" cy="1219203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47534C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xfrm>
            <a:off x="7918684" y="4592249"/>
            <a:ext cx="498286" cy="523239"/>
          </a:xfrm>
          <a:prstGeom prst="rect">
            <a:avLst/>
          </a:prstGeom>
        </p:spPr>
        <p:txBody>
          <a:bodyPr/>
          <a:lstStyle>
            <a:lvl1pPr algn="ctr">
              <a:defRPr sz="2800">
                <a:solidFill>
                  <a:srgbClr val="47534C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42" name="Rounded Rectangle 7"/>
          <p:cNvSpPr/>
          <p:nvPr/>
        </p:nvSpPr>
        <p:spPr>
          <a:xfrm>
            <a:off x="91438" y="101600"/>
            <a:ext cx="8961123" cy="6664960"/>
          </a:xfrm>
          <a:prstGeom prst="roundRect">
            <a:avLst>
              <a:gd name="adj" fmla="val 1735"/>
            </a:avLst>
          </a:prstGeom>
          <a:blipFill>
            <a:blip r:embed="rId2"/>
          </a:blip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4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44" name="Rectangle 15"/>
          <p:cNvSpPr/>
          <p:nvPr/>
        </p:nvSpPr>
        <p:spPr>
          <a:xfrm>
            <a:off x="567655" y="3047999"/>
            <a:ext cx="8033802" cy="224536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45" name="Title Text"/>
          <p:cNvSpPr txBox="1"/>
          <p:nvPr>
            <p:ph type="title"/>
          </p:nvPr>
        </p:nvSpPr>
        <p:spPr>
          <a:xfrm>
            <a:off x="736456" y="3200399"/>
            <a:ext cx="7696201" cy="1295401"/>
          </a:xfrm>
          <a:prstGeom prst="rect">
            <a:avLst/>
          </a:prstGeom>
        </p:spPr>
        <p:txBody>
          <a:bodyPr anchor="b"/>
          <a:lstStyle>
            <a:lvl1pPr>
              <a:defRPr sz="4000">
                <a:solidFill>
                  <a:srgbClr val="47534C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6" name="Rectangle 14"/>
          <p:cNvSpPr/>
          <p:nvPr/>
        </p:nvSpPr>
        <p:spPr>
          <a:xfrm>
            <a:off x="675496" y="4541520"/>
            <a:ext cx="7818119" cy="66436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47" name="Body Level One…"/>
          <p:cNvSpPr txBox="1"/>
          <p:nvPr>
            <p:ph type="body" sz="quarter" idx="1"/>
          </p:nvPr>
        </p:nvSpPr>
        <p:spPr>
          <a:xfrm>
            <a:off x="736456" y="4607509"/>
            <a:ext cx="7696201" cy="523785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400"/>
              </a:spcBef>
              <a:buClrTx/>
              <a:buSzTx/>
              <a:buFontTx/>
              <a:buNone/>
              <a:defRPr cap="all" spc="250" sz="2000">
                <a:solidFill>
                  <a:srgbClr val="FFFFFF"/>
                </a:solidFill>
              </a:defRPr>
            </a:lvl1pPr>
            <a:lvl2pPr marL="0" indent="0" algn="ctr">
              <a:spcBef>
                <a:spcPts val="400"/>
              </a:spcBef>
              <a:buClrTx/>
              <a:buSzTx/>
              <a:buFontTx/>
              <a:buNone/>
              <a:defRPr cap="all" spc="250" sz="2000">
                <a:solidFill>
                  <a:srgbClr val="FFFFFF"/>
                </a:solidFill>
              </a:defRPr>
            </a:lvl2pPr>
            <a:lvl3pPr marL="0" indent="0" algn="ctr">
              <a:spcBef>
                <a:spcPts val="400"/>
              </a:spcBef>
              <a:buClrTx/>
              <a:buSzTx/>
              <a:buFontTx/>
              <a:buNone/>
              <a:defRPr cap="all" spc="250" sz="2000">
                <a:solidFill>
                  <a:srgbClr val="FFFFFF"/>
                </a:solidFill>
              </a:defRPr>
            </a:lvl3pPr>
            <a:lvl4pPr marL="0" indent="0" algn="ctr">
              <a:spcBef>
                <a:spcPts val="400"/>
              </a:spcBef>
              <a:buClrTx/>
              <a:buSzTx/>
              <a:buFontTx/>
              <a:buNone/>
              <a:defRPr cap="all" spc="250" sz="2000">
                <a:solidFill>
                  <a:srgbClr val="FFFFFF"/>
                </a:solidFill>
              </a:defRPr>
            </a:lvl4pPr>
            <a:lvl5pPr marL="0" indent="0" algn="ctr">
              <a:spcBef>
                <a:spcPts val="400"/>
              </a:spcBef>
              <a:buClrTx/>
              <a:buSzTx/>
              <a:buFontTx/>
              <a:buNone/>
              <a:defRPr cap="all" spc="250" sz="20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" name="Rectangle 13"/>
          <p:cNvSpPr/>
          <p:nvPr/>
        </p:nvSpPr>
        <p:spPr>
          <a:xfrm>
            <a:off x="675757" y="3124199"/>
            <a:ext cx="7817599" cy="2077723"/>
          </a:xfrm>
          <a:prstGeom prst="rect">
            <a:avLst/>
          </a:prstGeom>
          <a:ln w="6350">
            <a:solidFill>
              <a:srgbClr val="6B7D72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sz="half" idx="1"/>
          </p:nvPr>
        </p:nvSpPr>
        <p:spPr>
          <a:xfrm>
            <a:off x="426128" y="1719071"/>
            <a:ext cx="4038602" cy="4407409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678180" indent="-266700">
              <a:spcBef>
                <a:spcPts val="600"/>
              </a:spcBef>
              <a:defRPr sz="2800"/>
            </a:lvl2pPr>
            <a:lvl3pPr marL="1005838" indent="-320038">
              <a:spcBef>
                <a:spcPts val="600"/>
              </a:spcBef>
              <a:defRPr sz="2800"/>
            </a:lvl3pPr>
            <a:lvl4pPr marL="1407160" indent="-355600">
              <a:spcBef>
                <a:spcPts val="600"/>
              </a:spcBef>
              <a:defRPr sz="2800"/>
            </a:lvl4pPr>
            <a:lvl5pPr marL="1681478" indent="-355599">
              <a:spcBef>
                <a:spcPts val="6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6" name="Body Level One…"/>
          <p:cNvSpPr txBox="1"/>
          <p:nvPr>
            <p:ph type="body" sz="quarter" idx="1"/>
          </p:nvPr>
        </p:nvSpPr>
        <p:spPr>
          <a:xfrm>
            <a:off x="426128" y="1722438"/>
            <a:ext cx="4040188" cy="639764"/>
          </a:xfrm>
          <a:prstGeom prst="rect">
            <a:avLst/>
          </a:prstGeom>
        </p:spPr>
        <p:txBody>
          <a:bodyPr anchor="b"/>
          <a:lstStyle>
            <a:lvl1pPr marL="0" indent="0" algn="ctr">
              <a:buClrTx/>
              <a:buSzTx/>
              <a:buFontTx/>
              <a:buNone/>
              <a:defRPr b="1" sz="2200"/>
            </a:lvl1pPr>
            <a:lvl2pPr marL="0" indent="0" algn="ctr">
              <a:buClrTx/>
              <a:buSzTx/>
              <a:buFontTx/>
              <a:buNone/>
              <a:defRPr b="1" sz="2200"/>
            </a:lvl2pPr>
            <a:lvl3pPr marL="0" indent="0" algn="ctr">
              <a:buClrTx/>
              <a:buSzTx/>
              <a:buFontTx/>
              <a:buNone/>
              <a:defRPr b="1" sz="2200"/>
            </a:lvl3pPr>
            <a:lvl4pPr marL="0" indent="0" algn="ctr">
              <a:buClrTx/>
              <a:buSzTx/>
              <a:buFontTx/>
              <a:buNone/>
              <a:defRPr b="1" sz="2200"/>
            </a:lvl4pPr>
            <a:lvl5pPr marL="0" indent="0" algn="ctr">
              <a:buClrTx/>
              <a:buSzTx/>
              <a:buFontTx/>
              <a:buNone/>
              <a:defRPr b="1" sz="2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Text Placeholder 4"/>
          <p:cNvSpPr/>
          <p:nvPr>
            <p:ph type="body" sz="quarter" idx="21"/>
          </p:nvPr>
        </p:nvSpPr>
        <p:spPr>
          <a:xfrm>
            <a:off x="4645025" y="1722438"/>
            <a:ext cx="4041775" cy="639764"/>
          </a:xfrm>
          <a:prstGeom prst="rect">
            <a:avLst/>
          </a:prstGeom>
        </p:spPr>
        <p:txBody>
          <a:bodyPr anchor="b"/>
          <a:lstStyle/>
          <a:p>
            <a:pPr/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84" name="Rounded Rectangle 10"/>
          <p:cNvSpPr/>
          <p:nvPr/>
        </p:nvSpPr>
        <p:spPr>
          <a:xfrm>
            <a:off x="91438" y="101600"/>
            <a:ext cx="8961123" cy="6664960"/>
          </a:xfrm>
          <a:prstGeom prst="roundRect">
            <a:avLst>
              <a:gd name="adj" fmla="val 1735"/>
            </a:avLst>
          </a:prstGeom>
          <a:blipFill>
            <a:blip r:embed="rId2"/>
          </a:blip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93" name="Rounded Rectangle 11"/>
          <p:cNvSpPr/>
          <p:nvPr/>
        </p:nvSpPr>
        <p:spPr>
          <a:xfrm>
            <a:off x="91438" y="101600"/>
            <a:ext cx="8961123" cy="6664960"/>
          </a:xfrm>
          <a:prstGeom prst="roundRect">
            <a:avLst>
              <a:gd name="adj" fmla="val 1735"/>
            </a:avLst>
          </a:prstGeom>
          <a:blipFill>
            <a:blip r:embed="rId2"/>
          </a:blip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94" name="Body Level One…"/>
          <p:cNvSpPr txBox="1"/>
          <p:nvPr>
            <p:ph type="body" sz="half" idx="1"/>
          </p:nvPr>
        </p:nvSpPr>
        <p:spPr>
          <a:xfrm>
            <a:off x="3886200" y="685800"/>
            <a:ext cx="4572000" cy="5257802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sz="3200"/>
            </a:lvl1pPr>
            <a:lvl2pPr marL="672736" indent="-261256">
              <a:spcBef>
                <a:spcPts val="700"/>
              </a:spcBef>
              <a:defRPr sz="3200"/>
            </a:lvl2pPr>
            <a:lvl3pPr>
              <a:spcBef>
                <a:spcPts val="700"/>
              </a:spcBef>
              <a:defRPr sz="3200"/>
            </a:lvl3pPr>
            <a:lvl4pPr marL="1417319" indent="-365759">
              <a:spcBef>
                <a:spcPts val="700"/>
              </a:spcBef>
              <a:defRPr sz="3200"/>
            </a:lvl4pPr>
            <a:lvl5pPr marL="1691638" indent="-365758">
              <a:spcBef>
                <a:spcPts val="7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" name="Rectangle 7"/>
          <p:cNvSpPr/>
          <p:nvPr/>
        </p:nvSpPr>
        <p:spPr>
          <a:xfrm>
            <a:off x="560034" y="1505710"/>
            <a:ext cx="2716566" cy="3523491"/>
          </a:xfrm>
          <a:prstGeom prst="rect">
            <a:avLst/>
          </a:prstGeom>
          <a:solidFill>
            <a:srgbClr val="FFFFFF">
              <a:alpha val="83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96" name="Rectangle 9"/>
          <p:cNvSpPr/>
          <p:nvPr/>
        </p:nvSpPr>
        <p:spPr>
          <a:xfrm>
            <a:off x="676688" y="1642471"/>
            <a:ext cx="2483257" cy="3234331"/>
          </a:xfrm>
          <a:prstGeom prst="rect">
            <a:avLst/>
          </a:prstGeom>
          <a:solidFill>
            <a:srgbClr val="FFFFFF"/>
          </a:solidFill>
          <a:ln w="6350">
            <a:solidFill>
              <a:srgbClr val="6B7D72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97" name="Text Placeholder 3"/>
          <p:cNvSpPr/>
          <p:nvPr>
            <p:ph type="body" sz="quarter" idx="21"/>
          </p:nvPr>
        </p:nvSpPr>
        <p:spPr>
          <a:xfrm>
            <a:off x="769000" y="2971800"/>
            <a:ext cx="2298634" cy="17526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8" name="Title Text"/>
          <p:cNvSpPr txBox="1"/>
          <p:nvPr>
            <p:ph type="title"/>
          </p:nvPr>
        </p:nvSpPr>
        <p:spPr>
          <a:xfrm>
            <a:off x="769000" y="1734311"/>
            <a:ext cx="2298634" cy="1191621"/>
          </a:xfrm>
          <a:prstGeom prst="rect">
            <a:avLst/>
          </a:prstGeom>
        </p:spPr>
        <p:txBody>
          <a:bodyPr anchor="b"/>
          <a:lstStyle>
            <a:lvl1pPr algn="l">
              <a:defRPr sz="2000"/>
            </a:lvl1pPr>
          </a:lstStyle>
          <a:p>
            <a:pPr/>
            <a:r>
              <a:t>Title Text</a:t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07" name="Rounded Rectangle 8"/>
          <p:cNvSpPr/>
          <p:nvPr/>
        </p:nvSpPr>
        <p:spPr>
          <a:xfrm>
            <a:off x="91438" y="101600"/>
            <a:ext cx="8961123" cy="6664960"/>
          </a:xfrm>
          <a:prstGeom prst="roundRect">
            <a:avLst>
              <a:gd name="adj" fmla="val 1735"/>
            </a:avLst>
          </a:prstGeom>
          <a:blipFill>
            <a:blip r:embed="rId2"/>
          </a:blip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08" name="Picture Placeholder 2"/>
          <p:cNvSpPr/>
          <p:nvPr>
            <p:ph type="pic" idx="21"/>
          </p:nvPr>
        </p:nvSpPr>
        <p:spPr>
          <a:xfrm>
            <a:off x="685800" y="621437"/>
            <a:ext cx="7772400" cy="433156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9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10" name="Rectangle 11"/>
          <p:cNvSpPr/>
          <p:nvPr/>
        </p:nvSpPr>
        <p:spPr>
          <a:xfrm>
            <a:off x="761999" y="5029200"/>
            <a:ext cx="7600764" cy="1202924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11" name="Rectangle 12"/>
          <p:cNvSpPr/>
          <p:nvPr/>
        </p:nvSpPr>
        <p:spPr>
          <a:xfrm>
            <a:off x="914400" y="5638798"/>
            <a:ext cx="7328514" cy="451699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12" name="Body Level One…"/>
          <p:cNvSpPr txBox="1"/>
          <p:nvPr>
            <p:ph type="body" sz="quarter" idx="1"/>
          </p:nvPr>
        </p:nvSpPr>
        <p:spPr>
          <a:xfrm>
            <a:off x="956289" y="5656555"/>
            <a:ext cx="7244737" cy="401717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300"/>
              </a:spcBef>
              <a:buClrTx/>
              <a:buSzTx/>
              <a:buFontTx/>
              <a:buNone/>
              <a:defRPr cap="all" spc="250" sz="1500">
                <a:solidFill>
                  <a:srgbClr val="FFFFFF"/>
                </a:solidFill>
              </a:defRPr>
            </a:lvl1pPr>
            <a:lvl2pPr marL="0" indent="0" algn="ctr">
              <a:spcBef>
                <a:spcPts val="300"/>
              </a:spcBef>
              <a:buClrTx/>
              <a:buSzTx/>
              <a:buFontTx/>
              <a:buNone/>
              <a:defRPr cap="all" spc="250" sz="1500">
                <a:solidFill>
                  <a:srgbClr val="FFFFFF"/>
                </a:solidFill>
              </a:defRPr>
            </a:lvl2pPr>
            <a:lvl3pPr marL="0" indent="0" algn="ctr">
              <a:spcBef>
                <a:spcPts val="300"/>
              </a:spcBef>
              <a:buClrTx/>
              <a:buSzTx/>
              <a:buFontTx/>
              <a:buNone/>
              <a:defRPr cap="all" spc="250" sz="1500">
                <a:solidFill>
                  <a:srgbClr val="FFFFFF"/>
                </a:solidFill>
              </a:defRPr>
            </a:lvl3pPr>
            <a:lvl4pPr marL="0" indent="0" algn="ctr">
              <a:spcBef>
                <a:spcPts val="300"/>
              </a:spcBef>
              <a:buClrTx/>
              <a:buSzTx/>
              <a:buFontTx/>
              <a:buNone/>
              <a:defRPr cap="all" spc="250" sz="1500">
                <a:solidFill>
                  <a:srgbClr val="FFFFFF"/>
                </a:solidFill>
              </a:defRPr>
            </a:lvl4pPr>
            <a:lvl5pPr marL="0" indent="0" algn="ctr">
              <a:spcBef>
                <a:spcPts val="300"/>
              </a:spcBef>
              <a:buClrTx/>
              <a:buSzTx/>
              <a:buFontTx/>
              <a:buNone/>
              <a:defRPr cap="all" spc="250" sz="15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3" name="Title Text"/>
          <p:cNvSpPr txBox="1"/>
          <p:nvPr>
            <p:ph type="title"/>
          </p:nvPr>
        </p:nvSpPr>
        <p:spPr>
          <a:xfrm>
            <a:off x="914400" y="5105400"/>
            <a:ext cx="7328514" cy="52304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pPr/>
            <a:r>
              <a:t>Title Text</a:t>
            </a:r>
          </a:p>
        </p:txBody>
      </p:sp>
      <p:sp>
        <p:nvSpPr>
          <p:cNvPr id="1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3" name="Rounded Rectangle 6"/>
          <p:cNvSpPr/>
          <p:nvPr/>
        </p:nvSpPr>
        <p:spPr>
          <a:xfrm>
            <a:off x="91438" y="101600"/>
            <a:ext cx="8961123" cy="6664960"/>
          </a:xfrm>
          <a:prstGeom prst="roundRect">
            <a:avLst>
              <a:gd name="adj" fmla="val 1735"/>
            </a:avLst>
          </a:prstGeom>
          <a:blipFill>
            <a:blip r:embed="rId2"/>
          </a:blip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4" name="Rectangle 8"/>
          <p:cNvSpPr/>
          <p:nvPr/>
        </p:nvSpPr>
        <p:spPr>
          <a:xfrm>
            <a:off x="274320" y="278165"/>
            <a:ext cx="8595360" cy="1325882"/>
          </a:xfrm>
          <a:prstGeom prst="rect">
            <a:avLst/>
          </a:prstGeom>
          <a:solidFill>
            <a:srgbClr val="FFFFFF">
              <a:alpha val="83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5" name="Rectangle 9"/>
          <p:cNvSpPr/>
          <p:nvPr/>
        </p:nvSpPr>
        <p:spPr>
          <a:xfrm>
            <a:off x="372862" y="372862"/>
            <a:ext cx="8380522" cy="11185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6" name="Title Text"/>
          <p:cNvSpPr txBox="1"/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7" name="Body Level One…"/>
          <p:cNvSpPr txBox="1"/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" name="Slide Number"/>
          <p:cNvSpPr txBox="1"/>
          <p:nvPr>
            <p:ph type="sldNum" sz="quarter" idx="2"/>
          </p:nvPr>
        </p:nvSpPr>
        <p:spPr>
          <a:xfrm>
            <a:off x="8413742" y="6397943"/>
            <a:ext cx="273058" cy="2819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564B3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500" u="none">
          <a:solidFill>
            <a:srgbClr val="6B7D72"/>
          </a:solidFill>
          <a:uFillTx/>
          <a:latin typeface="Book Antiqua"/>
          <a:ea typeface="Book Antiqua"/>
          <a:cs typeface="Book Antiqua"/>
          <a:sym typeface="Book Antiqua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500" u="none">
          <a:solidFill>
            <a:srgbClr val="6B7D72"/>
          </a:solidFill>
          <a:uFillTx/>
          <a:latin typeface="Book Antiqua"/>
          <a:ea typeface="Book Antiqua"/>
          <a:cs typeface="Book Antiqua"/>
          <a:sym typeface="Book Antiqua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500" u="none">
          <a:solidFill>
            <a:srgbClr val="6B7D72"/>
          </a:solidFill>
          <a:uFillTx/>
          <a:latin typeface="Book Antiqua"/>
          <a:ea typeface="Book Antiqua"/>
          <a:cs typeface="Book Antiqua"/>
          <a:sym typeface="Book Antiqua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500" u="none">
          <a:solidFill>
            <a:srgbClr val="6B7D72"/>
          </a:solidFill>
          <a:uFillTx/>
          <a:latin typeface="Book Antiqua"/>
          <a:ea typeface="Book Antiqua"/>
          <a:cs typeface="Book Antiqua"/>
          <a:sym typeface="Book Antiqua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500" u="none">
          <a:solidFill>
            <a:srgbClr val="6B7D72"/>
          </a:solidFill>
          <a:uFillTx/>
          <a:latin typeface="Book Antiqua"/>
          <a:ea typeface="Book Antiqua"/>
          <a:cs typeface="Book Antiqua"/>
          <a:sym typeface="Book Antiqua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500" u="none">
          <a:solidFill>
            <a:srgbClr val="6B7D72"/>
          </a:solidFill>
          <a:uFillTx/>
          <a:latin typeface="Book Antiqua"/>
          <a:ea typeface="Book Antiqua"/>
          <a:cs typeface="Book Antiqua"/>
          <a:sym typeface="Book Antiqua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500" u="none">
          <a:solidFill>
            <a:srgbClr val="6B7D72"/>
          </a:solidFill>
          <a:uFillTx/>
          <a:latin typeface="Book Antiqua"/>
          <a:ea typeface="Book Antiqua"/>
          <a:cs typeface="Book Antiqua"/>
          <a:sym typeface="Book Antiqua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500" u="none">
          <a:solidFill>
            <a:srgbClr val="6B7D72"/>
          </a:solidFill>
          <a:uFillTx/>
          <a:latin typeface="Book Antiqua"/>
          <a:ea typeface="Book Antiqua"/>
          <a:cs typeface="Book Antiqua"/>
          <a:sym typeface="Book Antiqua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3500" u="none">
          <a:solidFill>
            <a:srgbClr val="6B7D72"/>
          </a:solidFill>
          <a:uFillTx/>
          <a:latin typeface="Book Antiqua"/>
          <a:ea typeface="Book Antiqua"/>
          <a:cs typeface="Book Antiqua"/>
          <a:sym typeface="Book Antiqua"/>
        </a:defRPr>
      </a:lvl9pPr>
    </p:titleStyle>
    <p:bodyStyle>
      <a:lvl1pPr marL="342900" marR="0" indent="-2286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400" u="none">
          <a:solidFill>
            <a:srgbClr val="564B3C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685800" marR="0" indent="-274319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400" u="none">
          <a:solidFill>
            <a:srgbClr val="564B3C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990600" marR="0" indent="-3048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400" u="none">
          <a:solidFill>
            <a:srgbClr val="564B3C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1394460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400" u="none">
          <a:solidFill>
            <a:srgbClr val="564B3C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1668778" marR="0" indent="-342899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400" u="none">
          <a:solidFill>
            <a:srgbClr val="564B3C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1867987" marR="0" indent="-313507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400" u="none">
          <a:solidFill>
            <a:srgbClr val="564B3C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2142307" marR="0" indent="-313507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400" u="none">
          <a:solidFill>
            <a:srgbClr val="564B3C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2325187" marR="0" indent="-313507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400" u="none">
          <a:solidFill>
            <a:srgbClr val="564B3C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2508068" marR="0" indent="-313507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400" u="none">
          <a:solidFill>
            <a:srgbClr val="564B3C"/>
          </a:solidFill>
          <a:uFillTx/>
          <a:latin typeface="Century Gothic"/>
          <a:ea typeface="Century Gothic"/>
          <a:cs typeface="Century Gothic"/>
          <a:sym typeface="Century Gothic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ntranet.law.ucdavis.edu/community/career/files/Clerkship-Survey-2021.docx" TargetMode="Externa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gif"/><Relationship Id="rId3" Type="http://schemas.openxmlformats.org/officeDocument/2006/relationships/image" Target="../media/image2.gif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gif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ubtitle 2"/>
          <p:cNvSpPr txBox="1"/>
          <p:nvPr>
            <p:ph type="subTitle" sz="quarter" idx="1"/>
          </p:nvPr>
        </p:nvSpPr>
        <p:spPr>
          <a:xfrm>
            <a:off x="642804" y="4648200"/>
            <a:ext cx="6553201" cy="457200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defRPr sz="1600"/>
            </a:lvl1pPr>
          </a:lstStyle>
          <a:p>
            <a:pPr/>
            <a:r>
              <a:t>NUTS &amp; BOLTS OF THE APPLICATION PROCESS</a:t>
            </a:r>
          </a:p>
        </p:txBody>
      </p:sp>
      <p:sp>
        <p:nvSpPr>
          <p:cNvPr id="124" name="Title 1"/>
          <p:cNvSpPr txBox="1"/>
          <p:nvPr>
            <p:ph type="ctrTitle"/>
          </p:nvPr>
        </p:nvSpPr>
        <p:spPr>
          <a:xfrm>
            <a:off x="604704" y="3227033"/>
            <a:ext cx="6629401" cy="1219203"/>
          </a:xfrm>
          <a:prstGeom prst="rect">
            <a:avLst/>
          </a:prstGeom>
        </p:spPr>
        <p:txBody>
          <a:bodyPr/>
          <a:lstStyle/>
          <a:p>
            <a:pPr/>
            <a:r>
              <a:t>JUDICIAL Clerkships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itle 1"/>
          <p:cNvSpPr txBox="1"/>
          <p:nvPr>
            <p:ph type="title"/>
          </p:nvPr>
        </p:nvSpPr>
        <p:spPr>
          <a:xfrm>
            <a:off x="426128" y="408372"/>
            <a:ext cx="8260671" cy="1039427"/>
          </a:xfrm>
          <a:prstGeom prst="rect">
            <a:avLst/>
          </a:prstGeom>
          <a:ln w="9525">
            <a:solidFill>
              <a:srgbClr val="000000"/>
            </a:solidFill>
            <a:round/>
          </a:ln>
        </p:spPr>
        <p:txBody>
          <a:bodyPr/>
          <a:lstStyle/>
          <a:p>
            <a:pPr/>
            <a:r>
              <a:t>How to Apply?</a:t>
            </a:r>
          </a:p>
        </p:txBody>
      </p:sp>
      <p:sp>
        <p:nvSpPr>
          <p:cNvPr id="183" name="Text Placeholder 2"/>
          <p:cNvSpPr txBox="1"/>
          <p:nvPr>
            <p:ph type="body" sz="quarter" idx="1"/>
          </p:nvPr>
        </p:nvSpPr>
        <p:spPr>
          <a:xfrm>
            <a:off x="457200" y="1447800"/>
            <a:ext cx="4040188" cy="762000"/>
          </a:xfrm>
          <a:prstGeom prst="rect">
            <a:avLst/>
          </a:prstGeom>
        </p:spPr>
        <p:txBody>
          <a:bodyPr/>
          <a:lstStyle/>
          <a:p>
            <a:pPr/>
            <a:r>
              <a:t>Federal</a:t>
            </a:r>
          </a:p>
        </p:txBody>
      </p:sp>
      <p:grpSp>
        <p:nvGrpSpPr>
          <p:cNvPr id="186" name="Content Placeholder 3"/>
          <p:cNvGrpSpPr/>
          <p:nvPr/>
        </p:nvGrpSpPr>
        <p:grpSpPr>
          <a:xfrm>
            <a:off x="304800" y="2362200"/>
            <a:ext cx="4040189" cy="3941764"/>
            <a:chOff x="0" y="0"/>
            <a:chExt cx="4040187" cy="3941762"/>
          </a:xfrm>
        </p:grpSpPr>
        <p:sp>
          <p:nvSpPr>
            <p:cNvPr id="184" name="Rectangle"/>
            <p:cNvSpPr/>
            <p:nvPr/>
          </p:nvSpPr>
          <p:spPr>
            <a:xfrm>
              <a:off x="0" y="0"/>
              <a:ext cx="4040189" cy="3941764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spcBef>
                  <a:spcPts val="500"/>
                </a:spcBef>
                <a:defRPr sz="24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185" name="OSCAR (online)…"/>
            <p:cNvSpPr txBox="1"/>
            <p:nvPr/>
          </p:nvSpPr>
          <p:spPr>
            <a:xfrm>
              <a:off x="58420" y="12700"/>
              <a:ext cx="3923349" cy="39163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normAutofit fontScale="100000" lnSpcReduction="0"/>
            </a:bodyPr>
            <a:lstStyle/>
            <a:p>
              <a:pPr marL="342900" indent="-228600"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/>
                <a:buChar char="•"/>
                <a:defRPr sz="24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  <a:p>
              <a:pPr marL="342900" indent="-228600"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/>
                <a:buChar char="•"/>
                <a:defRPr sz="24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OSCAR (online)</a:t>
              </a:r>
            </a:p>
            <a:p>
              <a:pPr lvl="1" marL="640080" indent="-228600">
                <a:spcBef>
                  <a:spcPts val="400"/>
                </a:spcBef>
                <a:buClr>
                  <a:schemeClr val="accent2"/>
                </a:buClr>
                <a:buSzPct val="100000"/>
                <a:buFont typeface="Arial"/>
                <a:buChar char="–"/>
                <a:defRPr b="1" sz="1900" u="sng">
                  <a:solidFill>
                    <a:srgbClr val="6C271B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https://oscar.uscourts.gov/</a:t>
              </a:r>
              <a:endParaRPr sz="2000"/>
            </a:p>
            <a:p>
              <a:pPr lvl="1" marL="640080" indent="-228600">
                <a:spcBef>
                  <a:spcPts val="400"/>
                </a:spcBef>
                <a:buClr>
                  <a:schemeClr val="accent2"/>
                </a:buClr>
                <a:buSzPct val="100000"/>
                <a:buFont typeface="Arial"/>
                <a:buChar char="–"/>
                <a:defRPr sz="20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Limit of 100 electronic applications at any time</a:t>
              </a:r>
            </a:p>
            <a:p>
              <a:pPr marL="342900" indent="-228600"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/>
                <a:buChar char="•"/>
                <a:defRPr sz="24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Email Applications</a:t>
              </a:r>
            </a:p>
            <a:p>
              <a:pPr marL="342900" indent="-228600"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/>
                <a:buChar char="•"/>
                <a:defRPr sz="24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Paper Applications</a:t>
              </a:r>
            </a:p>
          </p:txBody>
        </p:sp>
      </p:grpSp>
      <p:sp>
        <p:nvSpPr>
          <p:cNvPr id="187" name="Text Placeholder 4"/>
          <p:cNvSpPr/>
          <p:nvPr>
            <p:ph type="body" idx="21"/>
          </p:nvPr>
        </p:nvSpPr>
        <p:spPr>
          <a:xfrm>
            <a:off x="4648200" y="1447800"/>
            <a:ext cx="4041775" cy="762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 algn="ctr">
              <a:buSzTx/>
              <a:buNone/>
              <a:defRPr b="1" sz="2200"/>
            </a:lvl1pPr>
          </a:lstStyle>
          <a:p>
            <a:pPr/>
            <a:r>
              <a:t>State</a:t>
            </a:r>
          </a:p>
        </p:txBody>
      </p:sp>
      <p:grpSp>
        <p:nvGrpSpPr>
          <p:cNvPr id="190" name="Content Placeholder 5"/>
          <p:cNvGrpSpPr/>
          <p:nvPr/>
        </p:nvGrpSpPr>
        <p:grpSpPr>
          <a:xfrm>
            <a:off x="4800600" y="2362200"/>
            <a:ext cx="4041775" cy="3941764"/>
            <a:chOff x="0" y="0"/>
            <a:chExt cx="4041775" cy="3941762"/>
          </a:xfrm>
        </p:grpSpPr>
        <p:sp>
          <p:nvSpPr>
            <p:cNvPr id="188" name="Rectangle"/>
            <p:cNvSpPr/>
            <p:nvPr/>
          </p:nvSpPr>
          <p:spPr>
            <a:xfrm>
              <a:off x="0" y="0"/>
              <a:ext cx="4041775" cy="3941764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spcBef>
                  <a:spcPts val="500"/>
                </a:spcBef>
                <a:defRPr sz="24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189" name="Court Opportunity Recruitment for All (CORA)…"/>
            <p:cNvSpPr txBox="1"/>
            <p:nvPr/>
          </p:nvSpPr>
          <p:spPr>
            <a:xfrm>
              <a:off x="58418" y="12700"/>
              <a:ext cx="3924938" cy="39163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normAutofit fontScale="100000" lnSpcReduction="0"/>
            </a:bodyPr>
            <a:lstStyle/>
            <a:p>
              <a:pPr marL="342900" indent="-228600"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/>
                <a:buChar char="•"/>
                <a:defRPr sz="24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  <a:p>
              <a:pPr marL="342900" indent="-228600"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/>
                <a:buChar char="•"/>
                <a:defRPr sz="24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Court Opportunity Recruitment for All (CORA)</a:t>
              </a:r>
            </a:p>
            <a:p>
              <a:pPr marL="342900" indent="-228600"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/>
                <a:buChar char="•"/>
                <a:defRPr sz="24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Electronic applications through websites or email </a:t>
              </a:r>
            </a:p>
            <a:p>
              <a:pPr marL="342900" indent="-228600"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/>
                <a:buChar char="•"/>
                <a:defRPr sz="24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Paper Applications</a:t>
              </a:r>
            </a:p>
          </p:txBody>
        </p:sp>
      </p:grpSp>
      <p:grpSp>
        <p:nvGrpSpPr>
          <p:cNvPr id="193" name="Text Placeholder 4"/>
          <p:cNvGrpSpPr/>
          <p:nvPr/>
        </p:nvGrpSpPr>
        <p:grpSpPr>
          <a:xfrm>
            <a:off x="5791200" y="1676400"/>
            <a:ext cx="1905000" cy="457200"/>
            <a:chOff x="0" y="0"/>
            <a:chExt cx="1905000" cy="457200"/>
          </a:xfrm>
        </p:grpSpPr>
        <p:sp>
          <p:nvSpPr>
            <p:cNvPr id="191" name="Rectangle"/>
            <p:cNvSpPr/>
            <p:nvPr/>
          </p:nvSpPr>
          <p:spPr>
            <a:xfrm>
              <a:off x="0" y="0"/>
              <a:ext cx="1905000" cy="457200"/>
            </a:xfrm>
            <a:prstGeom prst="rect">
              <a:avLst/>
            </a:prstGeom>
            <a:solidFill>
              <a:srgbClr val="E1DFBA"/>
            </a:solidFill>
            <a:ln w="28575" cap="flat">
              <a:solidFill>
                <a:srgbClr val="564B3C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b">
              <a:noAutofit/>
            </a:bodyPr>
            <a:lstStyle/>
            <a:p>
              <a:pPr algn="ctr">
                <a:spcBef>
                  <a:spcPts val="500"/>
                </a:spcBef>
                <a:defRPr b="1" sz="2200">
                  <a:solidFill>
                    <a:srgbClr val="564B3C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192" name="STATE"/>
            <p:cNvSpPr txBox="1"/>
            <p:nvPr/>
          </p:nvSpPr>
          <p:spPr>
            <a:xfrm>
              <a:off x="60006" y="8571"/>
              <a:ext cx="1784987" cy="4343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b">
              <a:spAutoFit/>
            </a:bodyPr>
            <a:lstStyle>
              <a:lvl1pPr algn="ctr">
                <a:spcBef>
                  <a:spcPts val="500"/>
                </a:spcBef>
                <a:defRPr b="1" sz="2200">
                  <a:solidFill>
                    <a:srgbClr val="564B3C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STATE</a:t>
              </a:r>
            </a:p>
          </p:txBody>
        </p:sp>
      </p:grpSp>
      <p:pic>
        <p:nvPicPr>
          <p:cNvPr id="194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47800" y="1676400"/>
            <a:ext cx="1938337" cy="5921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Title 1"/>
          <p:cNvSpPr txBox="1"/>
          <p:nvPr>
            <p:ph type="title"/>
          </p:nvPr>
        </p:nvSpPr>
        <p:spPr>
          <a:xfrm>
            <a:off x="426128" y="408372"/>
            <a:ext cx="8260671" cy="1039427"/>
          </a:xfrm>
          <a:prstGeom prst="rect">
            <a:avLst/>
          </a:prstGeom>
          <a:ln w="9525">
            <a:solidFill>
              <a:srgbClr val="000000"/>
            </a:solidFill>
            <a:round/>
          </a:ln>
        </p:spPr>
        <p:txBody>
          <a:bodyPr/>
          <a:lstStyle/>
          <a:p>
            <a:pPr/>
            <a:r>
              <a:t>Paper Applications</a:t>
            </a:r>
          </a:p>
        </p:txBody>
      </p:sp>
      <p:sp>
        <p:nvSpPr>
          <p:cNvPr id="197" name="Content Placeholder 2"/>
          <p:cNvSpPr txBox="1"/>
          <p:nvPr>
            <p:ph type="body" idx="1"/>
          </p:nvPr>
        </p:nvSpPr>
        <p:spPr>
          <a:xfrm>
            <a:off x="685800" y="1752600"/>
            <a:ext cx="7696200" cy="4495800"/>
          </a:xfrm>
          <a:prstGeom prst="rect">
            <a:avLst/>
          </a:prstGeom>
          <a:solidFill>
            <a:srgbClr val="F6E1B8"/>
          </a:solidFill>
          <a:ln w="76200">
            <a:solidFill>
              <a:srgbClr val="FFFFFF"/>
            </a:solidFill>
            <a:round/>
          </a:ln>
        </p:spPr>
        <p:txBody>
          <a:bodyPr/>
          <a:lstStyle/>
          <a:p>
            <a:pPr marL="0" indent="114300">
              <a:buSzTx/>
              <a:buNone/>
              <a:defRPr b="1"/>
            </a:pPr>
          </a:p>
          <a:p>
            <a:pPr marL="0" indent="114300">
              <a:buSzTx/>
              <a:buNone/>
              <a:defRPr b="1" sz="2800"/>
            </a:pPr>
          </a:p>
          <a:p>
            <a:pPr>
              <a:spcBef>
                <a:spcPts val="600"/>
              </a:spcBef>
              <a:defRPr b="1" sz="2800"/>
            </a:pPr>
            <a:r>
              <a:t>400 Max</a:t>
            </a:r>
            <a:r>
              <a:rPr b="0"/>
              <a:t> (200 MAX Fed, 200 MAX State)</a:t>
            </a:r>
          </a:p>
          <a:p>
            <a:pPr marL="0" indent="114300">
              <a:buSzTx/>
              <a:buNone/>
              <a:defRPr sz="2800"/>
            </a:pPr>
          </a:p>
          <a:p>
            <a:pPr>
              <a:spcBef>
                <a:spcPts val="600"/>
              </a:spcBef>
              <a:defRPr sz="2800"/>
            </a:pPr>
            <a:r>
              <a:t>80 paid for by the law school including envelopes, labels, and postage.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Frame 3"/>
          <p:cNvSpPr/>
          <p:nvPr/>
        </p:nvSpPr>
        <p:spPr>
          <a:xfrm>
            <a:off x="6095999" y="3733800"/>
            <a:ext cx="609603" cy="2286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  <a:moveTo>
                  <a:pt x="1012" y="2700"/>
                </a:moveTo>
                <a:lnTo>
                  <a:pt x="1012" y="18900"/>
                </a:lnTo>
                <a:lnTo>
                  <a:pt x="20588" y="18900"/>
                </a:lnTo>
                <a:lnTo>
                  <a:pt x="20588" y="2700"/>
                </a:lnTo>
                <a:close/>
              </a:path>
            </a:pathLst>
          </a:custGeom>
          <a:solidFill>
            <a:schemeClr val="accent5"/>
          </a:solidFill>
          <a:ln w="25400">
            <a:solidFill>
              <a:schemeClr val="accent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200" name="Down Arrow 5"/>
          <p:cNvSpPr/>
          <p:nvPr/>
        </p:nvSpPr>
        <p:spPr>
          <a:xfrm rot="3955188">
            <a:off x="7378093" y="1623856"/>
            <a:ext cx="990602" cy="14478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4211"/>
                </a:moveTo>
                <a:lnTo>
                  <a:pt x="5400" y="14211"/>
                </a:lnTo>
                <a:lnTo>
                  <a:pt x="5400" y="0"/>
                </a:lnTo>
                <a:lnTo>
                  <a:pt x="16200" y="0"/>
                </a:lnTo>
                <a:lnTo>
                  <a:pt x="16200" y="14211"/>
                </a:lnTo>
                <a:lnTo>
                  <a:pt x="21600" y="14211"/>
                </a:lnTo>
                <a:lnTo>
                  <a:pt x="10800" y="21600"/>
                </a:lnTo>
                <a:close/>
              </a:path>
            </a:pathLst>
          </a:custGeom>
          <a:solidFill>
            <a:schemeClr val="accent2"/>
          </a:solidFill>
          <a:ln w="25400">
            <a:solidFill>
              <a:srgbClr val="6B7670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pic>
        <p:nvPicPr>
          <p:cNvPr id="201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89297"/>
            <a:ext cx="9144000" cy="5679405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Down Arrow 7"/>
          <p:cNvSpPr/>
          <p:nvPr/>
        </p:nvSpPr>
        <p:spPr>
          <a:xfrm rot="11502936">
            <a:off x="7722041" y="1082240"/>
            <a:ext cx="1066802" cy="16002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4400"/>
                </a:moveTo>
                <a:lnTo>
                  <a:pt x="5400" y="144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4400"/>
                </a:lnTo>
                <a:lnTo>
                  <a:pt x="21600" y="14400"/>
                </a:lnTo>
                <a:lnTo>
                  <a:pt x="10800" y="21600"/>
                </a:lnTo>
                <a:close/>
              </a:path>
            </a:pathLst>
          </a:custGeom>
          <a:solidFill>
            <a:schemeClr val="accent2"/>
          </a:solidFill>
          <a:ln w="25400">
            <a:solidFill>
              <a:srgbClr val="6B7670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950613"/>
            <a:ext cx="9144000" cy="4956774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Down Arrow 2"/>
          <p:cNvSpPr/>
          <p:nvPr/>
        </p:nvSpPr>
        <p:spPr>
          <a:xfrm rot="19694848">
            <a:off x="1595976" y="3263655"/>
            <a:ext cx="609603" cy="10261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5184"/>
                </a:moveTo>
                <a:lnTo>
                  <a:pt x="5400" y="15184"/>
                </a:lnTo>
                <a:lnTo>
                  <a:pt x="5400" y="0"/>
                </a:lnTo>
                <a:lnTo>
                  <a:pt x="16200" y="0"/>
                </a:lnTo>
                <a:lnTo>
                  <a:pt x="16200" y="15184"/>
                </a:lnTo>
                <a:lnTo>
                  <a:pt x="21600" y="15184"/>
                </a:lnTo>
                <a:lnTo>
                  <a:pt x="10800" y="21600"/>
                </a:lnTo>
                <a:close/>
              </a:path>
            </a:pathLst>
          </a:custGeom>
          <a:solidFill>
            <a:schemeClr val="accent2"/>
          </a:solidFill>
          <a:ln w="25400">
            <a:solidFill>
              <a:srgbClr val="808080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chemeClr val="accen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206" name="Frame 4"/>
          <p:cNvSpPr/>
          <p:nvPr/>
        </p:nvSpPr>
        <p:spPr>
          <a:xfrm>
            <a:off x="1865333" y="4281377"/>
            <a:ext cx="5262026" cy="7620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  <a:moveTo>
                  <a:pt x="391" y="2700"/>
                </a:moveTo>
                <a:lnTo>
                  <a:pt x="391" y="18900"/>
                </a:lnTo>
                <a:lnTo>
                  <a:pt x="21209" y="18900"/>
                </a:lnTo>
                <a:lnTo>
                  <a:pt x="21209" y="2700"/>
                </a:lnTo>
                <a:close/>
              </a:path>
            </a:pathLst>
          </a:custGeom>
          <a:solidFill>
            <a:schemeClr val="accent5"/>
          </a:solidFill>
          <a:ln w="25400">
            <a:solidFill>
              <a:schemeClr val="accent5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6731" y="699705"/>
            <a:ext cx="7430538" cy="54585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823450"/>
            <a:ext cx="9144000" cy="5211100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Right Arrow 7"/>
          <p:cNvSpPr/>
          <p:nvPr/>
        </p:nvSpPr>
        <p:spPr>
          <a:xfrm rot="4015369">
            <a:off x="2512734" y="3642019"/>
            <a:ext cx="1600201" cy="121920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25400">
            <a:solidFill>
              <a:srgbClr val="6B7670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itle 1"/>
          <p:cNvSpPr txBox="1"/>
          <p:nvPr>
            <p:ph type="title"/>
          </p:nvPr>
        </p:nvSpPr>
        <p:spPr>
          <a:xfrm>
            <a:off x="441663" y="381000"/>
            <a:ext cx="8260671" cy="1039426"/>
          </a:xfrm>
          <a:prstGeom prst="rect">
            <a:avLst/>
          </a:prstGeom>
          <a:ln w="9525">
            <a:solidFill>
              <a:srgbClr val="0D0D0D"/>
            </a:solidFill>
            <a:round/>
          </a:ln>
        </p:spPr>
        <p:txBody>
          <a:bodyPr/>
          <a:lstStyle/>
          <a:p>
            <a:pPr/>
            <a:r>
              <a:t>How?</a:t>
            </a:r>
          </a:p>
        </p:txBody>
      </p:sp>
      <p:sp>
        <p:nvSpPr>
          <p:cNvPr id="214" name="Content Placeholder 2"/>
          <p:cNvSpPr txBox="1"/>
          <p:nvPr>
            <p:ph type="body" idx="1"/>
          </p:nvPr>
        </p:nvSpPr>
        <p:spPr>
          <a:xfrm>
            <a:off x="457200" y="1828800"/>
            <a:ext cx="8229600" cy="44958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  <a:round/>
          </a:ln>
        </p:spPr>
        <p:txBody>
          <a:bodyPr/>
          <a:lstStyle/>
          <a:p>
            <a:pPr>
              <a:lnSpc>
                <a:spcPct val="90000"/>
              </a:lnSpc>
              <a:spcBef>
                <a:spcPts val="400"/>
              </a:spcBef>
              <a:defRPr sz="2000">
                <a:solidFill>
                  <a:srgbClr val="000000"/>
                </a:solidFill>
              </a:defRPr>
            </a:pPr>
            <a:r>
              <a:t>Appointment to discuss individual application strategy based on class rank and connections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sz="2000">
                <a:solidFill>
                  <a:srgbClr val="000000"/>
                </a:solidFill>
              </a:defRPr>
            </a:pPr>
          </a:p>
          <a:p>
            <a:pPr>
              <a:lnSpc>
                <a:spcPct val="90000"/>
              </a:lnSpc>
              <a:spcBef>
                <a:spcPts val="400"/>
              </a:spcBef>
              <a:defRPr sz="2000">
                <a:solidFill>
                  <a:srgbClr val="000000"/>
                </a:solidFill>
              </a:defRPr>
            </a:pPr>
            <a:r>
              <a:t>Complete judicial clerkship survey (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https://intranet.law.ucdavis.edu/community/career/files/Clerkship-Survey-2021.docx</a:t>
            </a:r>
            <a:r>
              <a:t>) and return with resume to CSO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sz="2000">
                <a:solidFill>
                  <a:srgbClr val="000000"/>
                </a:solidFill>
              </a:defRPr>
            </a:pPr>
          </a:p>
          <a:p>
            <a:pPr>
              <a:lnSpc>
                <a:spcPct val="90000"/>
              </a:lnSpc>
              <a:spcBef>
                <a:spcPts val="400"/>
              </a:spcBef>
              <a:defRPr sz="2000">
                <a:solidFill>
                  <a:srgbClr val="000000"/>
                </a:solidFill>
              </a:defRPr>
            </a:pPr>
            <a:r>
              <a:t>Research judges and create list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sz="2000">
                <a:solidFill>
                  <a:srgbClr val="000000"/>
                </a:solidFill>
              </a:defRPr>
            </a:pPr>
          </a:p>
          <a:p>
            <a:pPr>
              <a:lnSpc>
                <a:spcPct val="90000"/>
              </a:lnSpc>
              <a:spcBef>
                <a:spcPts val="400"/>
              </a:spcBef>
              <a:defRPr sz="2000">
                <a:solidFill>
                  <a:srgbClr val="000000"/>
                </a:solidFill>
              </a:defRPr>
            </a:pPr>
            <a:r>
              <a:t>Set up meetings with recommenders to request letters. Deadline to request letters from faculty: </a:t>
            </a:r>
            <a:r>
              <a:rPr b="1"/>
              <a:t>April 8, 2024</a:t>
            </a:r>
          </a:p>
          <a:p>
            <a:pPr>
              <a:lnSpc>
                <a:spcPct val="90000"/>
              </a:lnSpc>
              <a:spcBef>
                <a:spcPts val="400"/>
              </a:spcBef>
              <a:defRPr sz="2000">
                <a:solidFill>
                  <a:srgbClr val="000000"/>
                </a:solidFill>
              </a:defRPr>
            </a:pPr>
          </a:p>
          <a:p>
            <a:pPr>
              <a:lnSpc>
                <a:spcPct val="90000"/>
              </a:lnSpc>
              <a:spcBef>
                <a:spcPts val="400"/>
              </a:spcBef>
              <a:defRPr sz="2000">
                <a:solidFill>
                  <a:srgbClr val="000000"/>
                </a:solidFill>
              </a:defRPr>
            </a:pPr>
            <a:r>
              <a:t>Prepare application materials and send to CSO for review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Title 3"/>
          <p:cNvSpPr txBox="1"/>
          <p:nvPr>
            <p:ph type="title"/>
          </p:nvPr>
        </p:nvSpPr>
        <p:spPr>
          <a:xfrm>
            <a:off x="426128" y="408372"/>
            <a:ext cx="8260671" cy="1039427"/>
          </a:xfrm>
          <a:prstGeom prst="rect">
            <a:avLst/>
          </a:prstGeom>
          <a:ln w="9525">
            <a:solidFill>
              <a:srgbClr val="000000"/>
            </a:solidFill>
            <a:round/>
          </a:ln>
        </p:spPr>
        <p:txBody>
          <a:bodyPr/>
          <a:lstStyle>
            <a:lvl1pPr>
              <a:defRPr sz="4000"/>
            </a:lvl1pPr>
          </a:lstStyle>
          <a:p>
            <a:pPr/>
            <a:r>
              <a:t>Successful Applications</a:t>
            </a:r>
          </a:p>
        </p:txBody>
      </p:sp>
      <p:sp>
        <p:nvSpPr>
          <p:cNvPr id="217" name="Content Placeholder 1"/>
          <p:cNvSpPr txBox="1"/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8" name="Rectangle 4"/>
          <p:cNvSpPr/>
          <p:nvPr/>
        </p:nvSpPr>
        <p:spPr>
          <a:xfrm>
            <a:off x="1679862" y="1833938"/>
            <a:ext cx="5562603" cy="4184014"/>
          </a:xfrm>
          <a:prstGeom prst="rect">
            <a:avLst/>
          </a:prstGeom>
          <a:solidFill>
            <a:srgbClr val="FAF0DB"/>
          </a:solidFill>
          <a:ln w="28575">
            <a:solidFill>
              <a:srgbClr val="A6A6A6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2900" indent="-228600"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2400">
                <a:solidFill>
                  <a:srgbClr val="564B3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GPA importance </a:t>
            </a:r>
            <a:r>
              <a:rPr i="1"/>
              <a:t>varies</a:t>
            </a:r>
            <a:r>
              <a:t> by court</a:t>
            </a:r>
          </a:p>
          <a:p>
            <a:pPr marL="342900" indent="-228600"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2400">
                <a:solidFill>
                  <a:srgbClr val="564B3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Law Review, journal, moot court</a:t>
            </a:r>
          </a:p>
          <a:p>
            <a:pPr marL="342900" indent="-228600"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2400">
                <a:solidFill>
                  <a:srgbClr val="564B3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Critical thinking, research, writing</a:t>
            </a:r>
          </a:p>
          <a:p>
            <a:pPr marL="342900" indent="-228600"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2400">
                <a:solidFill>
                  <a:srgbClr val="564B3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Citation and substantive editing</a:t>
            </a:r>
          </a:p>
          <a:p>
            <a:pPr marL="342900" indent="-228600"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2400">
                <a:solidFill>
                  <a:srgbClr val="564B3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Judicial externship – reference Recommendations from faculty, judge, law clerk</a:t>
            </a:r>
          </a:p>
          <a:p>
            <a:pPr marL="342900" indent="-228600"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2400">
                <a:solidFill>
                  <a:srgbClr val="564B3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State/local connection</a:t>
            </a:r>
          </a:p>
          <a:p>
            <a:pPr marL="342900" indent="-228600"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2400">
                <a:solidFill>
                  <a:srgbClr val="564B3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Genuine interest in judge, court, location or legitimate connection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itle 1"/>
          <p:cNvSpPr txBox="1"/>
          <p:nvPr>
            <p:ph type="title"/>
          </p:nvPr>
        </p:nvSpPr>
        <p:spPr>
          <a:xfrm>
            <a:off x="441663" y="381000"/>
            <a:ext cx="8260671" cy="1039426"/>
          </a:xfrm>
          <a:prstGeom prst="rect">
            <a:avLst/>
          </a:prstGeom>
          <a:ln w="9525">
            <a:solidFill>
              <a:srgbClr val="0D0D0D"/>
            </a:solidFill>
            <a:round/>
          </a:ln>
        </p:spPr>
        <p:txBody>
          <a:bodyPr/>
          <a:lstStyle/>
          <a:p>
            <a:pPr/>
            <a:r>
              <a:t>How? – Application Materials</a:t>
            </a:r>
          </a:p>
        </p:txBody>
      </p:sp>
      <p:sp>
        <p:nvSpPr>
          <p:cNvPr id="221" name="Content Placeholder 2"/>
          <p:cNvSpPr txBox="1"/>
          <p:nvPr>
            <p:ph type="body" idx="1"/>
          </p:nvPr>
        </p:nvSpPr>
        <p:spPr>
          <a:xfrm>
            <a:off x="457200" y="1828800"/>
            <a:ext cx="8229600" cy="44958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  <a:round/>
          </a:ln>
        </p:spPr>
        <p:txBody>
          <a:bodyPr/>
          <a:lstStyle/>
          <a:p>
            <a:pPr>
              <a:lnSpc>
                <a:spcPct val="90000"/>
              </a:lnSpc>
              <a:defRPr sz="2200">
                <a:solidFill>
                  <a:srgbClr val="000000"/>
                </a:solidFill>
              </a:defRPr>
            </a:pPr>
          </a:p>
          <a:p>
            <a:pPr>
              <a:lnSpc>
                <a:spcPct val="90000"/>
              </a:lnSpc>
              <a:defRPr sz="2200">
                <a:solidFill>
                  <a:srgbClr val="000000"/>
                </a:solidFill>
              </a:defRPr>
            </a:pPr>
            <a:r>
              <a:t>1-page Cover Letter</a:t>
            </a:r>
          </a:p>
          <a:p>
            <a:pPr marL="114300" indent="0">
              <a:lnSpc>
                <a:spcPct val="90000"/>
              </a:lnSpc>
              <a:buSzTx/>
              <a:buNone/>
              <a:defRPr sz="2200">
                <a:solidFill>
                  <a:srgbClr val="000000"/>
                </a:solidFill>
              </a:defRPr>
            </a:pPr>
          </a:p>
          <a:p>
            <a:pPr>
              <a:lnSpc>
                <a:spcPct val="90000"/>
              </a:lnSpc>
              <a:defRPr sz="2200">
                <a:solidFill>
                  <a:srgbClr val="000000"/>
                </a:solidFill>
              </a:defRPr>
            </a:pPr>
            <a:r>
              <a:t>1-page Resume</a:t>
            </a:r>
          </a:p>
          <a:p>
            <a:pPr marL="114300" indent="0">
              <a:lnSpc>
                <a:spcPct val="90000"/>
              </a:lnSpc>
              <a:buSzTx/>
              <a:buNone/>
              <a:defRPr sz="2200">
                <a:solidFill>
                  <a:srgbClr val="000000"/>
                </a:solidFill>
              </a:defRPr>
            </a:pPr>
          </a:p>
          <a:p>
            <a:pPr>
              <a:lnSpc>
                <a:spcPct val="90000"/>
              </a:lnSpc>
              <a:defRPr sz="2200">
                <a:solidFill>
                  <a:srgbClr val="000000"/>
                </a:solidFill>
              </a:defRPr>
            </a:pPr>
            <a:r>
              <a:t>Copies of Official Transcripts (Law &amp; Undergrad) / Grade Sheet (OSCAR)</a:t>
            </a:r>
          </a:p>
          <a:p>
            <a:pPr>
              <a:lnSpc>
                <a:spcPct val="90000"/>
              </a:lnSpc>
              <a:defRPr sz="2200">
                <a:solidFill>
                  <a:srgbClr val="000000"/>
                </a:solidFill>
              </a:defRPr>
            </a:pPr>
          </a:p>
          <a:p>
            <a:pPr>
              <a:lnSpc>
                <a:spcPct val="90000"/>
              </a:lnSpc>
              <a:defRPr sz="2200">
                <a:solidFill>
                  <a:srgbClr val="000000"/>
                </a:solidFill>
              </a:defRPr>
            </a:pPr>
            <a:r>
              <a:t>Writing Sample: Unless specified, 5-10 pages double spaced with a COVER SHEET</a:t>
            </a:r>
          </a:p>
          <a:p>
            <a:pPr>
              <a:lnSpc>
                <a:spcPct val="90000"/>
              </a:lnSpc>
              <a:defRPr sz="2200">
                <a:solidFill>
                  <a:srgbClr val="000000"/>
                </a:solidFill>
              </a:defRPr>
            </a:pPr>
          </a:p>
          <a:p>
            <a:pPr>
              <a:lnSpc>
                <a:spcPct val="90000"/>
              </a:lnSpc>
              <a:defRPr b="1" sz="2200" u="sng">
                <a:solidFill>
                  <a:srgbClr val="000000"/>
                </a:solidFill>
              </a:defRPr>
            </a:pPr>
            <a:r>
              <a:t>3 Letters of Recommendation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itle 1"/>
          <p:cNvSpPr txBox="1"/>
          <p:nvPr>
            <p:ph type="title"/>
          </p:nvPr>
        </p:nvSpPr>
        <p:spPr>
          <a:xfrm>
            <a:off x="426128" y="408372"/>
            <a:ext cx="8260671" cy="1039427"/>
          </a:xfrm>
          <a:prstGeom prst="rect">
            <a:avLst/>
          </a:prstGeom>
          <a:ln w="9525">
            <a:solidFill>
              <a:srgbClr val="000000"/>
            </a:solidFill>
            <a:round/>
          </a:ln>
        </p:spPr>
        <p:txBody>
          <a:bodyPr/>
          <a:lstStyle/>
          <a:p>
            <a:pPr/>
            <a:r>
              <a:t>Cover Letter &amp; Resume</a:t>
            </a:r>
          </a:p>
        </p:txBody>
      </p:sp>
      <p:sp>
        <p:nvSpPr>
          <p:cNvPr id="224" name="Text Placeholder 2"/>
          <p:cNvSpPr txBox="1"/>
          <p:nvPr>
            <p:ph type="body" sz="quarter" idx="1"/>
          </p:nvPr>
        </p:nvSpPr>
        <p:spPr>
          <a:xfrm>
            <a:off x="1371600" y="1676400"/>
            <a:ext cx="2133600" cy="457200"/>
          </a:xfrm>
          <a:prstGeom prst="rect">
            <a:avLst/>
          </a:prstGeom>
          <a:solidFill>
            <a:srgbClr val="ECBBB2"/>
          </a:solidFill>
          <a:ln w="28575">
            <a:solidFill>
              <a:srgbClr val="A5957E"/>
            </a:solidFill>
            <a:round/>
          </a:ln>
        </p:spPr>
        <p:txBody>
          <a:bodyPr/>
          <a:lstStyle>
            <a:lvl1pPr defTabSz="841247">
              <a:spcBef>
                <a:spcPts val="400"/>
              </a:spcBef>
              <a:defRPr sz="2000"/>
            </a:lvl1pPr>
          </a:lstStyle>
          <a:p>
            <a:pPr/>
            <a:r>
              <a:t>Cover Letter</a:t>
            </a:r>
          </a:p>
        </p:txBody>
      </p:sp>
      <p:grpSp>
        <p:nvGrpSpPr>
          <p:cNvPr id="227" name="Content Placeholder 3"/>
          <p:cNvGrpSpPr/>
          <p:nvPr/>
        </p:nvGrpSpPr>
        <p:grpSpPr>
          <a:xfrm>
            <a:off x="457200" y="2286000"/>
            <a:ext cx="4040189" cy="3941764"/>
            <a:chOff x="0" y="0"/>
            <a:chExt cx="4040187" cy="3941762"/>
          </a:xfrm>
        </p:grpSpPr>
        <p:sp>
          <p:nvSpPr>
            <p:cNvPr id="225" name="Rectangle"/>
            <p:cNvSpPr/>
            <p:nvPr/>
          </p:nvSpPr>
          <p:spPr>
            <a:xfrm>
              <a:off x="0" y="0"/>
              <a:ext cx="4040189" cy="3941764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lnSpc>
                  <a:spcPct val="90000"/>
                </a:lnSpc>
                <a:spcBef>
                  <a:spcPts val="500"/>
                </a:spcBef>
                <a:defRPr sz="24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226" name="1-page MAX…"/>
            <p:cNvSpPr txBox="1"/>
            <p:nvPr/>
          </p:nvSpPr>
          <p:spPr>
            <a:xfrm>
              <a:off x="58420" y="12700"/>
              <a:ext cx="3923349" cy="39163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normAutofit fontScale="100000" lnSpcReduction="0"/>
            </a:bodyPr>
            <a:lstStyle/>
            <a:p>
              <a:pPr marL="342900" indent="-228600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/>
                <a:buChar char="•"/>
                <a:defRPr sz="22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1-page MAX</a:t>
              </a:r>
            </a:p>
            <a:p>
              <a:pPr marL="342900" indent="-228600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/>
                <a:buChar char="•"/>
                <a:defRPr sz="22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On your “letterhead”</a:t>
              </a:r>
            </a:p>
            <a:p>
              <a:pPr marL="342900" indent="-228600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/>
                <a:buChar char="•"/>
                <a:defRPr sz="22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Notice watermark direction</a:t>
              </a:r>
            </a:p>
            <a:p>
              <a:pPr marL="342900" indent="-228600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/>
                <a:buChar char="•"/>
                <a:defRPr sz="22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11-pt font, 0.75-in margins</a:t>
              </a:r>
            </a:p>
            <a:p>
              <a:pPr marL="342900" indent="-228600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/>
                <a:buChar char="•"/>
                <a:defRPr sz="22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Date on left side</a:t>
              </a:r>
            </a:p>
            <a:p>
              <a:pPr marL="342900" indent="-228600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/>
                <a:buChar char="•"/>
                <a:defRPr sz="22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Closing line on left-side</a:t>
              </a:r>
            </a:p>
            <a:p>
              <a:pPr marL="342900" indent="-228600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/>
                <a:buChar char="•"/>
                <a:defRPr sz="22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Date, Address, Salutation</a:t>
              </a:r>
            </a:p>
            <a:p>
              <a:pPr marL="342900" indent="-228600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/>
                <a:buChar char="•"/>
                <a:defRPr sz="22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Dear Judge ______:</a:t>
              </a:r>
            </a:p>
            <a:p>
              <a:pPr marL="342900" indent="-228600">
                <a:lnSpc>
                  <a:spcPct val="9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/>
                <a:buChar char="•"/>
                <a:defRPr sz="22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Thank the judge!</a:t>
              </a:r>
            </a:p>
          </p:txBody>
        </p:sp>
      </p:grpSp>
      <p:sp>
        <p:nvSpPr>
          <p:cNvPr id="228" name="Text Placeholder 4"/>
          <p:cNvSpPr/>
          <p:nvPr>
            <p:ph type="body" idx="21"/>
          </p:nvPr>
        </p:nvSpPr>
        <p:spPr>
          <a:xfrm>
            <a:off x="5867400" y="1676400"/>
            <a:ext cx="1828801" cy="457200"/>
          </a:xfrm>
          <a:prstGeom prst="rect">
            <a:avLst/>
          </a:prstGeom>
          <a:solidFill>
            <a:srgbClr val="C3B8A9"/>
          </a:solidFill>
          <a:ln w="28575">
            <a:solidFill>
              <a:srgbClr val="A5957E"/>
            </a:solidFill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 algn="ctr" defTabSz="841247">
              <a:spcBef>
                <a:spcPts val="400"/>
              </a:spcBef>
              <a:buSzTx/>
              <a:buNone/>
              <a:defRPr b="1" sz="2000"/>
            </a:lvl1pPr>
          </a:lstStyle>
          <a:p>
            <a:pPr/>
            <a:r>
              <a:t>Resume</a:t>
            </a:r>
          </a:p>
        </p:txBody>
      </p:sp>
      <p:grpSp>
        <p:nvGrpSpPr>
          <p:cNvPr id="231" name="Content Placeholder 5"/>
          <p:cNvGrpSpPr/>
          <p:nvPr/>
        </p:nvGrpSpPr>
        <p:grpSpPr>
          <a:xfrm>
            <a:off x="4648200" y="2286000"/>
            <a:ext cx="4041775" cy="3941764"/>
            <a:chOff x="0" y="0"/>
            <a:chExt cx="4041775" cy="3941762"/>
          </a:xfrm>
        </p:grpSpPr>
        <p:sp>
          <p:nvSpPr>
            <p:cNvPr id="229" name="Rectangle"/>
            <p:cNvSpPr/>
            <p:nvPr/>
          </p:nvSpPr>
          <p:spPr>
            <a:xfrm>
              <a:off x="0" y="0"/>
              <a:ext cx="4041775" cy="3941764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spcBef>
                  <a:spcPts val="500"/>
                </a:spcBef>
                <a:defRPr sz="24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230" name="1-page MAX…"/>
            <p:cNvSpPr txBox="1"/>
            <p:nvPr/>
          </p:nvSpPr>
          <p:spPr>
            <a:xfrm>
              <a:off x="58418" y="12700"/>
              <a:ext cx="3924938" cy="39163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normAutofit fontScale="100000" lnSpcReduction="0"/>
            </a:bodyPr>
            <a:lstStyle/>
            <a:p>
              <a:pPr marL="342900" indent="-228600"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/>
                <a:buChar char="•"/>
                <a:defRPr sz="22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1-page MAX</a:t>
              </a:r>
            </a:p>
            <a:p>
              <a:pPr marL="342900" indent="-228600"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/>
                <a:buChar char="•"/>
                <a:defRPr sz="22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On your “letterhead”</a:t>
              </a:r>
            </a:p>
            <a:p>
              <a:pPr marL="342900" indent="-228600"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/>
                <a:buChar char="•"/>
                <a:defRPr sz="22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Avoid abbreviations &amp; symbols: No. versus #, intellectual property v. IP</a:t>
              </a:r>
            </a:p>
            <a:p>
              <a:pPr marL="342900" indent="-228600"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/>
                <a:buChar char="•"/>
                <a:defRPr sz="22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11-pt font, 0.75-in margins</a:t>
              </a:r>
            </a:p>
            <a:p>
              <a:pPr marL="342900" indent="-228600"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/>
                <a:buChar char="•"/>
                <a:defRPr sz="22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UC Davis School of Law</a:t>
              </a:r>
            </a:p>
            <a:p>
              <a:pPr marL="342900" indent="-228600"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/>
                <a:buChar char="•"/>
                <a:defRPr sz="22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J.D. Candidate, 2024</a:t>
              </a:r>
            </a:p>
            <a:p>
              <a:pPr marL="342900" indent="-228600"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/>
                <a:buChar char="•"/>
                <a:defRPr sz="22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USE “right-tab”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1"/>
          <p:cNvSpPr txBox="1"/>
          <p:nvPr>
            <p:ph type="title"/>
          </p:nvPr>
        </p:nvSpPr>
        <p:spPr>
          <a:xfrm>
            <a:off x="426128" y="408372"/>
            <a:ext cx="8260671" cy="1039427"/>
          </a:xfrm>
          <a:prstGeom prst="rect">
            <a:avLst/>
          </a:prstGeom>
          <a:ln w="9525">
            <a:solidFill>
              <a:srgbClr val="47534C"/>
            </a:solidFill>
            <a:round/>
          </a:ln>
        </p:spPr>
        <p:txBody>
          <a:bodyPr/>
          <a:lstStyle/>
          <a:p>
            <a:pPr/>
            <a:r>
              <a:t>Takeaways</a:t>
            </a:r>
          </a:p>
        </p:txBody>
      </p:sp>
      <p:sp>
        <p:nvSpPr>
          <p:cNvPr id="127" name="Content Placeholder 2"/>
          <p:cNvSpPr txBox="1"/>
          <p:nvPr>
            <p:ph type="body" idx="1"/>
          </p:nvPr>
        </p:nvSpPr>
        <p:spPr>
          <a:xfrm>
            <a:off x="457200" y="1727311"/>
            <a:ext cx="8229600" cy="4373563"/>
          </a:xfrm>
          <a:prstGeom prst="rect">
            <a:avLst/>
          </a:prstGeom>
        </p:spPr>
        <p:txBody>
          <a:bodyPr/>
          <a:lstStyle/>
          <a:p>
            <a:pPr/>
            <a:r>
              <a:t>Prestigious:  Apply broadly &amp; on many levels</a:t>
            </a:r>
          </a:p>
          <a:p>
            <a:pPr/>
          </a:p>
          <a:p>
            <a:pPr/>
            <a:r>
              <a:t>Timeline: 2L Summer to </a:t>
            </a:r>
          </a:p>
          <a:p>
            <a:pPr marL="0" indent="114300">
              <a:buSzTx/>
              <a:buNone/>
            </a:pPr>
            <a:r>
              <a:t>beyond bar results, alumni</a:t>
            </a:r>
          </a:p>
          <a:p>
            <a:pPr marL="0" indent="114300">
              <a:buSzTx/>
              <a:buNone/>
            </a:pPr>
          </a:p>
          <a:p>
            <a:pPr/>
            <a:r>
              <a:t>Resources: alumni clerks and</a:t>
            </a:r>
          </a:p>
          <a:p>
            <a:pPr marL="0" indent="114300">
              <a:buSzTx/>
              <a:buNone/>
            </a:pPr>
            <a:r>
              <a:t> evaluations</a:t>
            </a:r>
          </a:p>
        </p:txBody>
      </p:sp>
      <p:grpSp>
        <p:nvGrpSpPr>
          <p:cNvPr id="130" name="Rectangle 9"/>
          <p:cNvGrpSpPr/>
          <p:nvPr/>
        </p:nvGrpSpPr>
        <p:grpSpPr>
          <a:xfrm>
            <a:off x="529855" y="5172237"/>
            <a:ext cx="4599710" cy="995012"/>
            <a:chOff x="0" y="0"/>
            <a:chExt cx="4599709" cy="995010"/>
          </a:xfrm>
        </p:grpSpPr>
        <p:sp>
          <p:nvSpPr>
            <p:cNvPr id="128" name="Rectangle"/>
            <p:cNvSpPr/>
            <p:nvPr/>
          </p:nvSpPr>
          <p:spPr>
            <a:xfrm>
              <a:off x="0" y="0"/>
              <a:ext cx="4599710" cy="995012"/>
            </a:xfrm>
            <a:prstGeom prst="rect">
              <a:avLst/>
            </a:prstGeom>
            <a:solidFill>
              <a:srgbClr val="C3B8A9"/>
            </a:solidFill>
            <a:ln w="38100" cap="flat">
              <a:solidFill>
                <a:srgbClr val="E4E1E3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129" name="https://law.ucdavis.edu/career-services/job-resources/judicial-clerkship.html"/>
            <p:cNvSpPr txBox="1"/>
            <p:nvPr/>
          </p:nvSpPr>
          <p:spPr>
            <a:xfrm>
              <a:off x="64768" y="32685"/>
              <a:ext cx="4470174" cy="9296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 b="1">
                  <a:solidFill>
                    <a:srgbClr val="6C271B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https://law.ucdavis.edu/career-services/job-resources/judicial-clerkship.html</a:t>
              </a:r>
            </a:p>
          </p:txBody>
        </p:sp>
      </p:grpSp>
      <p:pic>
        <p:nvPicPr>
          <p:cNvPr id="131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71975" y="2438400"/>
            <a:ext cx="3795825" cy="3886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ontent Placeholder 2"/>
          <p:cNvSpPr txBox="1"/>
          <p:nvPr>
            <p:ph type="body" idx="1"/>
          </p:nvPr>
        </p:nvSpPr>
        <p:spPr>
          <a:xfrm>
            <a:off x="114300" y="114300"/>
            <a:ext cx="8915400" cy="6629400"/>
          </a:xfrm>
          <a:prstGeom prst="rect">
            <a:avLst/>
          </a:prstGeom>
          <a:solidFill>
            <a:srgbClr val="FFFFFF"/>
          </a:solidFill>
          <a:ln w="38100">
            <a:solidFill>
              <a:srgbClr val="808080"/>
            </a:solidFill>
            <a:round/>
          </a:ln>
        </p:spPr>
        <p:txBody>
          <a:bodyPr/>
          <a:lstStyle/>
          <a:p>
            <a:pPr marL="0" indent="0">
              <a:spcBef>
                <a:spcPts val="300"/>
              </a:spcBef>
              <a:buSzTx/>
              <a:buNone/>
              <a:defRPr b="1" sz="1500">
                <a:solidFill>
                  <a:srgbClr val="000000"/>
                </a:solidFill>
              </a:defRPr>
            </a:pPr>
            <a:r>
              <a:t>Dear Judge Last:</a:t>
            </a:r>
          </a:p>
          <a:p>
            <a:pPr marL="0" indent="0">
              <a:buSzTx/>
              <a:buNone/>
              <a:defRPr b="1" sz="1500">
                <a:solidFill>
                  <a:srgbClr val="000000"/>
                </a:solidFill>
              </a:defRPr>
            </a:pPr>
          </a:p>
          <a:p>
            <a:pPr marL="0" indent="0">
              <a:spcBef>
                <a:spcPts val="300"/>
              </a:spcBef>
              <a:buSzTx/>
              <a:buNone/>
              <a:defRPr b="1" sz="1500">
                <a:solidFill>
                  <a:srgbClr val="000000"/>
                </a:solidFill>
              </a:defRPr>
            </a:pPr>
            <a:r>
              <a:t>As a second-year student and a member of </a:t>
            </a:r>
            <a:r>
              <a:rPr i="1"/>
              <a:t>Law Review</a:t>
            </a:r>
            <a:r>
              <a:t> at UC Davis School of Law, I am writing to request consideration for a clerkship in your chambers for the 2025-2026 term.</a:t>
            </a:r>
          </a:p>
          <a:p>
            <a:pPr>
              <a:defRPr b="1" sz="1500">
                <a:solidFill>
                  <a:srgbClr val="000000"/>
                </a:solidFill>
              </a:defRPr>
            </a:pPr>
          </a:p>
          <a:p>
            <a:pPr marL="0" indent="0">
              <a:spcBef>
                <a:spcPts val="300"/>
              </a:spcBef>
              <a:buSzTx/>
              <a:buNone/>
              <a:defRPr b="1" sz="1500">
                <a:solidFill>
                  <a:srgbClr val="000000"/>
                </a:solidFill>
              </a:defRPr>
            </a:pPr>
            <a:r>
              <a:t>I am currently a member of the </a:t>
            </a:r>
            <a:r>
              <a:rPr i="1"/>
              <a:t>UC Davis Law Review</a:t>
            </a:r>
            <a:r>
              <a:t> and a senior articles editor on the </a:t>
            </a:r>
            <a:r>
              <a:rPr i="1"/>
              <a:t>Business Law Journal</a:t>
            </a:r>
            <a:r>
              <a:t>. Last summer, I served as an extern for Judge Berzon of the Ninth Circuit. I wrote bench memoranda and drafted memorandum dispositions. I also helped prepare the Judge for oral arguments. I thoroughly enjoyed the experience, which made me eager to apply for a clerkship. This summer, I will work as a summer associate for Small, Mid, and Large LLP in Los Angeles.</a:t>
            </a:r>
          </a:p>
          <a:p>
            <a:pPr marL="0" indent="0">
              <a:buSzTx/>
              <a:buNone/>
              <a:defRPr b="1" sz="1500">
                <a:solidFill>
                  <a:srgbClr val="000000"/>
                </a:solidFill>
              </a:defRPr>
            </a:pPr>
          </a:p>
          <a:p>
            <a:pPr marL="0" indent="0">
              <a:spcBef>
                <a:spcPts val="300"/>
              </a:spcBef>
              <a:buSzTx/>
              <a:buNone/>
              <a:defRPr b="1" sz="1500">
                <a:solidFill>
                  <a:srgbClr val="000000"/>
                </a:solidFill>
              </a:defRPr>
            </a:pPr>
            <a:r>
              <a:t>Enclosed are a copy of my résumé, a transcript, and a writing sample for your review. The writing sample is a redacted copy of a Motion for Summary Judgment I drafted last summer. Letters of recommendation from Professors Sam Ikuta, Jean Lee, and Sarah Jones will be sent directly from the law school. </a:t>
            </a:r>
          </a:p>
          <a:p>
            <a:pPr>
              <a:defRPr b="1" sz="1500">
                <a:solidFill>
                  <a:srgbClr val="000000"/>
                </a:solidFill>
              </a:defRPr>
            </a:pPr>
          </a:p>
          <a:p>
            <a:pPr marL="0" indent="0">
              <a:spcBef>
                <a:spcPts val="300"/>
              </a:spcBef>
              <a:buSzTx/>
              <a:buNone/>
              <a:defRPr b="1" sz="1500">
                <a:solidFill>
                  <a:srgbClr val="000000"/>
                </a:solidFill>
              </a:defRPr>
            </a:pPr>
            <a:r>
              <a:t>I consider a judicial clerkship to be a unique and valuable experience. I would appreciate the opportunity to meet with you to discuss how I can contribute to your chambers. Thank you for your time and consideration.</a:t>
            </a:r>
          </a:p>
          <a:p>
            <a:pPr marL="0" indent="0">
              <a:buSzTx/>
              <a:buNone/>
              <a:defRPr b="1" sz="1500">
                <a:solidFill>
                  <a:srgbClr val="000000"/>
                </a:solidFill>
              </a:defRPr>
            </a:pPr>
          </a:p>
          <a:p>
            <a:pPr marL="0" indent="0">
              <a:spcBef>
                <a:spcPts val="300"/>
              </a:spcBef>
              <a:buSzTx/>
              <a:buNone/>
              <a:defRPr b="1" sz="1500">
                <a:solidFill>
                  <a:srgbClr val="000000"/>
                </a:solidFill>
              </a:defRPr>
            </a:pPr>
            <a:r>
              <a:t>Sincerely,</a:t>
            </a:r>
          </a:p>
          <a:p>
            <a:pPr marL="0" indent="0">
              <a:buSzTx/>
              <a:buNone/>
              <a:defRPr b="1" sz="1500">
                <a:solidFill>
                  <a:srgbClr val="000000"/>
                </a:solidFill>
              </a:defRPr>
            </a:pPr>
          </a:p>
          <a:p>
            <a:pPr marL="0" indent="0">
              <a:spcBef>
                <a:spcPts val="300"/>
              </a:spcBef>
              <a:buSzTx/>
              <a:buNone/>
              <a:defRPr b="1" sz="1500">
                <a:solidFill>
                  <a:srgbClr val="000000"/>
                </a:solidFill>
              </a:defRPr>
            </a:pPr>
            <a:r>
              <a:t>SIGNED</a:t>
            </a:r>
          </a:p>
          <a:p>
            <a:pPr marL="0" indent="0">
              <a:spcBef>
                <a:spcPts val="300"/>
              </a:spcBef>
              <a:buSzTx/>
              <a:buNone/>
              <a:defRPr b="1" sz="1500">
                <a:solidFill>
                  <a:srgbClr val="000000"/>
                </a:solidFill>
              </a:defRPr>
            </a:pPr>
            <a:r>
              <a:t>Student Full Name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Content Placeholder 2"/>
          <p:cNvSpPr txBox="1"/>
          <p:nvPr>
            <p:ph type="body" idx="1"/>
          </p:nvPr>
        </p:nvSpPr>
        <p:spPr>
          <a:xfrm>
            <a:off x="114300" y="114300"/>
            <a:ext cx="8915400" cy="6629400"/>
          </a:xfrm>
          <a:prstGeom prst="rect">
            <a:avLst/>
          </a:prstGeom>
          <a:solidFill>
            <a:srgbClr val="FFFFFF"/>
          </a:solidFill>
          <a:ln w="28575">
            <a:solidFill>
              <a:srgbClr val="808080"/>
            </a:solidFill>
            <a:round/>
          </a:ln>
        </p:spPr>
        <p:txBody>
          <a:bodyPr/>
          <a:lstStyle/>
          <a:p>
            <a:pPr marL="0" indent="0">
              <a:buSzTx/>
              <a:buNone/>
              <a:defRPr b="1" sz="1400">
                <a:solidFill>
                  <a:srgbClr val="000000"/>
                </a:solidFill>
              </a:defRPr>
            </a:pPr>
          </a:p>
          <a:p>
            <a:pPr marL="0" indent="0">
              <a:spcBef>
                <a:spcPts val="300"/>
              </a:spcBef>
              <a:buSzTx/>
              <a:buNone/>
              <a:defRPr b="1" sz="1400">
                <a:solidFill>
                  <a:srgbClr val="000000"/>
                </a:solidFill>
              </a:defRPr>
            </a:pPr>
            <a:r>
              <a:t>EDUCATION</a:t>
            </a:r>
          </a:p>
          <a:p>
            <a:pPr marL="0" indent="0">
              <a:spcBef>
                <a:spcPts val="300"/>
              </a:spcBef>
              <a:buSzTx/>
              <a:buNone/>
              <a:defRPr b="1" sz="1400">
                <a:solidFill>
                  <a:srgbClr val="000000"/>
                </a:solidFill>
              </a:defRPr>
            </a:pPr>
            <a:r>
              <a:t>UC Davis School of Law (GPA:  x.xx , Class Rank:  Top 10%)	              	           J.D. Candidate, 2025</a:t>
            </a:r>
          </a:p>
          <a:p>
            <a:pPr>
              <a:spcBef>
                <a:spcPts val="300"/>
              </a:spcBef>
              <a:defRPr b="1" sz="1400">
                <a:solidFill>
                  <a:srgbClr val="000000"/>
                </a:solidFill>
              </a:defRPr>
            </a:pPr>
            <a:r>
              <a:t>Member, </a:t>
            </a:r>
            <a:r>
              <a:rPr i="1"/>
              <a:t>UC Davis Law Review</a:t>
            </a:r>
            <a:r>
              <a:t>: provided substantive editing skills and drafted student note.</a:t>
            </a:r>
          </a:p>
          <a:p>
            <a:pPr>
              <a:spcBef>
                <a:spcPts val="300"/>
              </a:spcBef>
              <a:defRPr b="1" sz="1400">
                <a:solidFill>
                  <a:srgbClr val="000000"/>
                </a:solidFill>
              </a:defRPr>
            </a:pPr>
            <a:r>
              <a:t>Recipient, Reynoso Acheivement Award: awarded Highest Grade in Contracts Law.</a:t>
            </a:r>
          </a:p>
          <a:p>
            <a:pPr>
              <a:spcBef>
                <a:spcPts val="300"/>
              </a:spcBef>
              <a:defRPr b="1" sz="1400">
                <a:solidFill>
                  <a:srgbClr val="000000"/>
                </a:solidFill>
              </a:defRPr>
            </a:pPr>
            <a:r>
              <a:t>Recipient, King Scholar: exemplified Dr. King’s effort to achieve social and political justice.</a:t>
            </a:r>
          </a:p>
          <a:p>
            <a:pPr marL="0" indent="0">
              <a:buSzTx/>
              <a:buNone/>
              <a:defRPr b="1" sz="1400">
                <a:solidFill>
                  <a:srgbClr val="000000"/>
                </a:solidFill>
              </a:defRPr>
            </a:pPr>
          </a:p>
          <a:p>
            <a:pPr marL="0" indent="0">
              <a:spcBef>
                <a:spcPts val="300"/>
              </a:spcBef>
              <a:buSzTx/>
              <a:buNone/>
              <a:defRPr b="1" sz="1400">
                <a:solidFill>
                  <a:srgbClr val="000000"/>
                </a:solidFill>
              </a:defRPr>
            </a:pPr>
            <a:r>
              <a:t>UC Los Angeles 			              	       B.A., Government, </a:t>
            </a:r>
            <a:r>
              <a:rPr i="1"/>
              <a:t>magna cum laude</a:t>
            </a:r>
            <a:r>
              <a:t>, 2022</a:t>
            </a:r>
          </a:p>
          <a:p>
            <a:pPr>
              <a:spcBef>
                <a:spcPts val="300"/>
              </a:spcBef>
              <a:defRPr b="1" sz="1400">
                <a:solidFill>
                  <a:srgbClr val="000000"/>
                </a:solidFill>
              </a:defRPr>
            </a:pPr>
            <a:r>
              <a:t>Recipient, High Honors and Distinction in Scholarship: awarded for academic merit and Senior Thesis.</a:t>
            </a:r>
          </a:p>
          <a:p>
            <a:pPr>
              <a:spcBef>
                <a:spcPts val="300"/>
              </a:spcBef>
              <a:defRPr b="1" sz="1400">
                <a:solidFill>
                  <a:srgbClr val="000000"/>
                </a:solidFill>
              </a:defRPr>
            </a:pPr>
            <a:r>
              <a:t>Author, “South Sudan: Building Democracy in the Youngest Nation in the World,” UCLA Compilation of Undergraduate Papers (2018).</a:t>
            </a:r>
          </a:p>
          <a:p>
            <a:pPr>
              <a:defRPr b="1" sz="1400">
                <a:solidFill>
                  <a:srgbClr val="000000"/>
                </a:solidFill>
              </a:defRPr>
            </a:pPr>
          </a:p>
          <a:p>
            <a:pPr marL="0" indent="0">
              <a:spcBef>
                <a:spcPts val="300"/>
              </a:spcBef>
              <a:buSzTx/>
              <a:buNone/>
              <a:defRPr b="1" sz="1400">
                <a:solidFill>
                  <a:srgbClr val="000000"/>
                </a:solidFill>
              </a:defRPr>
            </a:pPr>
            <a:r>
              <a:t>EXPERIENCE</a:t>
            </a:r>
          </a:p>
          <a:p>
            <a:pPr marL="0" indent="0">
              <a:spcBef>
                <a:spcPts val="300"/>
              </a:spcBef>
              <a:buSzTx/>
              <a:buNone/>
              <a:defRPr b="1" sz="1400">
                <a:solidFill>
                  <a:srgbClr val="000000"/>
                </a:solidFill>
              </a:defRPr>
            </a:pPr>
            <a:r>
              <a:t>Davis, King, and Silo LLP, </a:t>
            </a:r>
            <a:r>
              <a:rPr i="1"/>
              <a:t>Summer Associate</a:t>
            </a:r>
            <a:r>
              <a:t>				          	     Summer 2024</a:t>
            </a:r>
          </a:p>
          <a:p>
            <a:pPr>
              <a:spcBef>
                <a:spcPts val="300"/>
              </a:spcBef>
              <a:defRPr b="1" sz="1400">
                <a:solidFill>
                  <a:srgbClr val="000000"/>
                </a:solidFill>
              </a:defRPr>
            </a:pPr>
            <a:r>
              <a:t>Draft multiple motions to dismiss and a motion for summary judgment for federal court cases.</a:t>
            </a:r>
          </a:p>
          <a:p>
            <a:pPr>
              <a:spcBef>
                <a:spcPts val="300"/>
              </a:spcBef>
              <a:defRPr b="1" sz="1400">
                <a:solidFill>
                  <a:srgbClr val="000000"/>
                </a:solidFill>
              </a:defRPr>
            </a:pPr>
            <a:r>
              <a:t>Research and draft various memoranda on recent patent litigation case law.</a:t>
            </a:r>
          </a:p>
          <a:p>
            <a:pPr>
              <a:spcBef>
                <a:spcPts val="300"/>
              </a:spcBef>
              <a:defRPr b="1" sz="1400">
                <a:solidFill>
                  <a:srgbClr val="000000"/>
                </a:solidFill>
              </a:defRPr>
            </a:pPr>
            <a:r>
              <a:t>Attend client meetings, and participate in annual firm retreat to Palm Springs.</a:t>
            </a:r>
          </a:p>
          <a:p>
            <a:pPr marL="0" indent="0">
              <a:buSzTx/>
              <a:buNone/>
              <a:defRPr b="1" sz="1400">
                <a:solidFill>
                  <a:srgbClr val="000000"/>
                </a:solidFill>
              </a:defRPr>
            </a:pPr>
          </a:p>
          <a:p>
            <a:pPr marL="0" indent="0">
              <a:spcBef>
                <a:spcPts val="300"/>
              </a:spcBef>
              <a:buSzTx/>
              <a:buNone/>
              <a:defRPr b="1" sz="1400">
                <a:solidFill>
                  <a:srgbClr val="000000"/>
                </a:solidFill>
              </a:defRPr>
            </a:pPr>
            <a:r>
              <a:t>U.S. Department of Justice Criminal Division, </a:t>
            </a:r>
            <a:r>
              <a:rPr i="1"/>
              <a:t>Law Clerk</a:t>
            </a:r>
            <a:r>
              <a:t>	              	        		     Summer 2023</a:t>
            </a:r>
          </a:p>
          <a:p>
            <a:pPr>
              <a:spcBef>
                <a:spcPts val="300"/>
              </a:spcBef>
              <a:defRPr b="1" sz="1400">
                <a:solidFill>
                  <a:srgbClr val="000000"/>
                </a:solidFill>
              </a:defRPr>
            </a:pPr>
            <a:r>
              <a:t>Drafted Ninth Circuit appellate brief in a murder case involving trying a minor as an adult.</a:t>
            </a:r>
          </a:p>
          <a:p>
            <a:pPr>
              <a:spcBef>
                <a:spcPts val="300"/>
              </a:spcBef>
              <a:defRPr b="1" sz="1400">
                <a:solidFill>
                  <a:srgbClr val="000000"/>
                </a:solidFill>
              </a:defRPr>
            </a:pPr>
            <a:r>
              <a:t>Drafted multiple research memoranda related to internet crime, and crime and technology.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itle 1"/>
          <p:cNvSpPr txBox="1"/>
          <p:nvPr>
            <p:ph type="title"/>
          </p:nvPr>
        </p:nvSpPr>
        <p:spPr>
          <a:xfrm>
            <a:off x="426128" y="408372"/>
            <a:ext cx="8260671" cy="1039427"/>
          </a:xfrm>
          <a:prstGeom prst="rect">
            <a:avLst/>
          </a:prstGeom>
          <a:ln w="9525">
            <a:solidFill>
              <a:srgbClr val="000000"/>
            </a:solidFill>
            <a:round/>
          </a:ln>
        </p:spPr>
        <p:txBody>
          <a:bodyPr/>
          <a:lstStyle/>
          <a:p>
            <a:pPr/>
            <a:r>
              <a:t>Writing Samples</a:t>
            </a:r>
          </a:p>
        </p:txBody>
      </p:sp>
      <p:sp>
        <p:nvSpPr>
          <p:cNvPr id="238" name="Content Placeholder 2"/>
          <p:cNvSpPr txBox="1"/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/>
          <a:lstStyle/>
          <a:p>
            <a:pPr marL="514350" indent="-514350">
              <a:buFontTx/>
              <a:buAutoNum type="arabicPeriod" startAt="1"/>
            </a:pPr>
            <a:r>
              <a:t>A filed appellate and/or amicus brief (public)</a:t>
            </a:r>
          </a:p>
          <a:p>
            <a:pPr marL="514350" indent="-514350">
              <a:buFontTx/>
              <a:buAutoNum type="arabicPeriod" startAt="1"/>
            </a:pPr>
            <a:r>
              <a:t>A (published) law review article</a:t>
            </a:r>
          </a:p>
          <a:p>
            <a:pPr marL="514350" indent="-514350">
              <a:buFontTx/>
              <a:buAutoNum type="arabicPeriod" startAt="1"/>
            </a:pPr>
            <a:r>
              <a:t>Moot court brief (or part of one)</a:t>
            </a:r>
          </a:p>
          <a:p>
            <a:pPr marL="514350" indent="-514350">
              <a:buFontTx/>
              <a:buAutoNum type="arabicPeriod" startAt="1"/>
            </a:pPr>
            <a:r>
              <a:t>Research memo (confidentiality concerns!)</a:t>
            </a:r>
          </a:p>
          <a:p>
            <a:pPr marL="514350" indent="-514350">
              <a:buFontTx/>
              <a:buAutoNum type="arabicPeriod" startAt="1"/>
            </a:pPr>
            <a:r>
              <a:t>An order (public but minimal complexity) </a:t>
            </a:r>
          </a:p>
          <a:p>
            <a:pPr marL="514350" indent="-514350">
              <a:buFontTx/>
              <a:buAutoNum type="arabicPeriod" startAt="1"/>
            </a:pPr>
          </a:p>
          <a:p>
            <a:pPr marL="0" indent="0">
              <a:buSzTx/>
              <a:buNone/>
            </a:pPr>
            <a:r>
              <a:t>COVER SHEET with context of sample, addressing confidentiality concerns, &amp; amount of external editing.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Title 1"/>
          <p:cNvSpPr txBox="1"/>
          <p:nvPr>
            <p:ph type="title"/>
          </p:nvPr>
        </p:nvSpPr>
        <p:spPr>
          <a:xfrm>
            <a:off x="426128" y="408372"/>
            <a:ext cx="8260671" cy="1039427"/>
          </a:xfrm>
          <a:prstGeom prst="rect">
            <a:avLst/>
          </a:prstGeom>
          <a:ln w="9525">
            <a:solidFill>
              <a:srgbClr val="000000"/>
            </a:solidFill>
            <a:round/>
          </a:ln>
        </p:spPr>
        <p:txBody>
          <a:bodyPr/>
          <a:lstStyle/>
          <a:p>
            <a:pPr/>
            <a:r>
              <a:t>INTERVIEWING</a:t>
            </a:r>
          </a:p>
        </p:txBody>
      </p:sp>
      <p:sp>
        <p:nvSpPr>
          <p:cNvPr id="241" name="Content Placeholder 2"/>
          <p:cNvSpPr txBox="1"/>
          <p:nvPr>
            <p:ph type="body" idx="1"/>
          </p:nvPr>
        </p:nvSpPr>
        <p:spPr>
          <a:xfrm>
            <a:off x="457200" y="1752600"/>
            <a:ext cx="8458200" cy="4724400"/>
          </a:xfrm>
          <a:prstGeom prst="rect">
            <a:avLst/>
          </a:prstGeom>
        </p:spPr>
        <p:txBody>
          <a:bodyPr/>
          <a:lstStyle/>
          <a:p>
            <a:pPr marL="270890" indent="-180594" defTabSz="722376">
              <a:lnSpc>
                <a:spcPct val="80000"/>
              </a:lnSpc>
              <a:spcBef>
                <a:spcPts val="200"/>
              </a:spcBef>
              <a:defRPr b="1" sz="2200"/>
            </a:pPr>
          </a:p>
          <a:p>
            <a:pPr marL="270890" indent="-180594" defTabSz="722376">
              <a:lnSpc>
                <a:spcPct val="80000"/>
              </a:lnSpc>
              <a:spcBef>
                <a:spcPts val="200"/>
              </a:spcBef>
              <a:defRPr b="1" sz="1100"/>
            </a:pPr>
            <a:r>
              <a:t>Do NOT accept an interview if you would not accept that offer</a:t>
            </a:r>
            <a:endParaRPr sz="1000"/>
          </a:p>
          <a:p>
            <a:pPr marL="270890" indent="-180594" defTabSz="722376">
              <a:lnSpc>
                <a:spcPct val="80000"/>
              </a:lnSpc>
              <a:spcBef>
                <a:spcPts val="200"/>
              </a:spcBef>
              <a:defRPr b="1" sz="2200"/>
            </a:pPr>
          </a:p>
          <a:p>
            <a:pPr marL="270890" indent="-180594" defTabSz="722376">
              <a:lnSpc>
                <a:spcPct val="80000"/>
              </a:lnSpc>
              <a:spcBef>
                <a:spcPts val="200"/>
              </a:spcBef>
              <a:defRPr sz="1100"/>
            </a:pPr>
            <a:r>
              <a:t>Respond immediately and schedule your interview at the earliest opportunity</a:t>
            </a:r>
            <a:endParaRPr sz="1000"/>
          </a:p>
          <a:p>
            <a:pPr marL="270890" indent="-180594" defTabSz="722376">
              <a:lnSpc>
                <a:spcPct val="80000"/>
              </a:lnSpc>
              <a:spcBef>
                <a:spcPts val="200"/>
              </a:spcBef>
              <a:defRPr sz="2200"/>
            </a:pPr>
          </a:p>
          <a:p>
            <a:pPr marL="270890" indent="-180594" defTabSz="722376">
              <a:lnSpc>
                <a:spcPct val="80000"/>
              </a:lnSpc>
              <a:spcBef>
                <a:spcPts val="200"/>
              </a:spcBef>
              <a:defRPr sz="1100"/>
            </a:pPr>
            <a:r>
              <a:t>The Law School may cover up to fifty percent of travel cost</a:t>
            </a:r>
            <a:endParaRPr sz="1000"/>
          </a:p>
          <a:p>
            <a:pPr marL="0" indent="90297" defTabSz="722376">
              <a:lnSpc>
                <a:spcPct val="80000"/>
              </a:lnSpc>
              <a:spcBef>
                <a:spcPts val="200"/>
              </a:spcBef>
              <a:buSzTx/>
              <a:buNone/>
              <a:defRPr sz="2200"/>
            </a:pPr>
          </a:p>
          <a:p>
            <a:pPr marL="270890" indent="-180594" defTabSz="722376">
              <a:lnSpc>
                <a:spcPct val="80000"/>
              </a:lnSpc>
              <a:spcBef>
                <a:spcPts val="200"/>
              </a:spcBef>
              <a:defRPr sz="1100"/>
            </a:pPr>
            <a:r>
              <a:t>Prepare to accept or decline on the spot</a:t>
            </a:r>
            <a:endParaRPr sz="1000"/>
          </a:p>
          <a:p>
            <a:pPr marL="270890" indent="-180594" defTabSz="722376">
              <a:lnSpc>
                <a:spcPct val="80000"/>
              </a:lnSpc>
              <a:spcBef>
                <a:spcPts val="200"/>
              </a:spcBef>
              <a:defRPr sz="2200"/>
            </a:pPr>
          </a:p>
          <a:p>
            <a:pPr marL="270890" indent="-180594" defTabSz="722376">
              <a:lnSpc>
                <a:spcPct val="80000"/>
              </a:lnSpc>
              <a:spcBef>
                <a:spcPts val="200"/>
              </a:spcBef>
              <a:defRPr sz="1100"/>
            </a:pPr>
            <a:r>
              <a:t>Not an area to bid up your offers</a:t>
            </a:r>
            <a:endParaRPr sz="1000"/>
          </a:p>
          <a:p>
            <a:pPr marL="270890" indent="-180594" defTabSz="722376">
              <a:lnSpc>
                <a:spcPct val="80000"/>
              </a:lnSpc>
              <a:spcBef>
                <a:spcPts val="200"/>
              </a:spcBef>
              <a:defRPr sz="2200"/>
            </a:pPr>
          </a:p>
          <a:p>
            <a:pPr marL="270890" indent="-180594" defTabSz="722376">
              <a:lnSpc>
                <a:spcPct val="80000"/>
              </a:lnSpc>
              <a:spcBef>
                <a:spcPts val="200"/>
              </a:spcBef>
              <a:defRPr sz="1100"/>
            </a:pPr>
            <a:r>
              <a:t>As soon as you accept, withdraw all other apps</a:t>
            </a:r>
            <a:endParaRPr sz="1000"/>
          </a:p>
          <a:p>
            <a:pPr marL="270890" indent="-180594" defTabSz="722376">
              <a:lnSpc>
                <a:spcPct val="80000"/>
              </a:lnSpc>
              <a:spcBef>
                <a:spcPts val="200"/>
              </a:spcBef>
              <a:defRPr sz="2200"/>
            </a:pPr>
          </a:p>
          <a:p>
            <a:pPr marL="270890" indent="-180594" defTabSz="722376">
              <a:lnSpc>
                <a:spcPct val="80000"/>
              </a:lnSpc>
              <a:spcBef>
                <a:spcPts val="200"/>
              </a:spcBef>
              <a:defRPr sz="1100"/>
            </a:pPr>
            <a:r>
              <a:t>Judges often conduct background checks after accept offer, consult Career Services prior to interview regarding when to disclose </a:t>
            </a:r>
            <a:endParaRPr sz="1000"/>
          </a:p>
          <a:p>
            <a:pPr marL="270890" indent="-180594" defTabSz="722376">
              <a:lnSpc>
                <a:spcPct val="80000"/>
              </a:lnSpc>
              <a:spcBef>
                <a:spcPts val="200"/>
              </a:spcBef>
              <a:defRPr sz="2200"/>
            </a:pPr>
          </a:p>
          <a:p>
            <a:pPr marL="270890" indent="-180594" defTabSz="722376">
              <a:lnSpc>
                <a:spcPct val="80000"/>
              </a:lnSpc>
              <a:spcBef>
                <a:spcPts val="200"/>
              </a:spcBef>
              <a:defRPr sz="1100"/>
            </a:pPr>
            <a:r>
              <a:t>Consult/Update Career Services to get a mock interview scheduled with faculty</a:t>
            </a:r>
            <a:endParaRPr sz="1000"/>
          </a:p>
          <a:p>
            <a:pPr marL="270890" indent="-180594" defTabSz="722376">
              <a:lnSpc>
                <a:spcPct val="80000"/>
              </a:lnSpc>
              <a:spcBef>
                <a:spcPts val="200"/>
              </a:spcBef>
              <a:defRPr sz="2200"/>
            </a:pPr>
          </a:p>
          <a:p>
            <a:pPr marL="270890" indent="-180594" defTabSz="722376">
              <a:lnSpc>
                <a:spcPct val="80000"/>
              </a:lnSpc>
              <a:spcBef>
                <a:spcPts val="200"/>
              </a:spcBef>
              <a:defRPr sz="1100"/>
            </a:pPr>
            <a:r>
              <a:t>Fill out an interview evaluation in Symplicity (Judicial Clerkship section) or word doc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Down Arrow 12"/>
          <p:cNvSpPr/>
          <p:nvPr/>
        </p:nvSpPr>
        <p:spPr>
          <a:xfrm rot="3605360">
            <a:off x="2773416" y="4012360"/>
            <a:ext cx="457202" cy="6858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4400"/>
                </a:moveTo>
                <a:lnTo>
                  <a:pt x="5400" y="144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4400"/>
                </a:lnTo>
                <a:lnTo>
                  <a:pt x="21600" y="14400"/>
                </a:lnTo>
                <a:lnTo>
                  <a:pt x="10800" y="21600"/>
                </a:lnTo>
                <a:close/>
              </a:path>
            </a:pathLst>
          </a:custGeom>
          <a:solidFill>
            <a:schemeClr val="accent2"/>
          </a:solidFill>
          <a:ln w="25400">
            <a:solidFill>
              <a:srgbClr val="6B7670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pic>
        <p:nvPicPr>
          <p:cNvPr id="244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7162" y="357185"/>
            <a:ext cx="8829676" cy="6143628"/>
          </a:xfrm>
          <a:prstGeom prst="rect">
            <a:avLst/>
          </a:prstGeom>
          <a:ln w="12700">
            <a:miter lim="400000"/>
          </a:ln>
        </p:spPr>
      </p:pic>
      <p:sp>
        <p:nvSpPr>
          <p:cNvPr id="245" name="Down Arrow 13"/>
          <p:cNvSpPr/>
          <p:nvPr/>
        </p:nvSpPr>
        <p:spPr>
          <a:xfrm rot="7726531">
            <a:off x="2803848" y="4255306"/>
            <a:ext cx="457202" cy="6096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3500"/>
                </a:moveTo>
                <a:lnTo>
                  <a:pt x="5400" y="135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3500"/>
                </a:lnTo>
                <a:lnTo>
                  <a:pt x="21600" y="13500"/>
                </a:lnTo>
                <a:lnTo>
                  <a:pt x="10800" y="21600"/>
                </a:lnTo>
                <a:close/>
              </a:path>
            </a:pathLst>
          </a:custGeom>
          <a:solidFill>
            <a:schemeClr val="accent2"/>
          </a:solidFill>
          <a:ln w="25400">
            <a:solidFill>
              <a:srgbClr val="6B7670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246" name="Down Arrow 13"/>
          <p:cNvSpPr/>
          <p:nvPr/>
        </p:nvSpPr>
        <p:spPr>
          <a:xfrm rot="7726531">
            <a:off x="2590587" y="4993518"/>
            <a:ext cx="457203" cy="6096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3500"/>
                </a:moveTo>
                <a:lnTo>
                  <a:pt x="5400" y="135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3500"/>
                </a:lnTo>
                <a:lnTo>
                  <a:pt x="21600" y="13500"/>
                </a:lnTo>
                <a:lnTo>
                  <a:pt x="10800" y="21600"/>
                </a:lnTo>
                <a:close/>
              </a:path>
            </a:pathLst>
          </a:custGeom>
          <a:solidFill>
            <a:schemeClr val="accent2"/>
          </a:solidFill>
          <a:ln w="25400">
            <a:solidFill>
              <a:srgbClr val="6B7670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76738" y="0"/>
            <a:ext cx="5190524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Title 2"/>
          <p:cNvSpPr txBox="1"/>
          <p:nvPr>
            <p:ph type="title"/>
          </p:nvPr>
        </p:nvSpPr>
        <p:spPr>
          <a:xfrm>
            <a:off x="426128" y="408372"/>
            <a:ext cx="8260671" cy="1039427"/>
          </a:xfrm>
          <a:prstGeom prst="rect">
            <a:avLst/>
          </a:prstGeom>
          <a:ln w="9525">
            <a:solidFill>
              <a:srgbClr val="000000"/>
            </a:solidFill>
            <a:round/>
          </a:ln>
        </p:spPr>
        <p:txBody>
          <a:bodyPr/>
          <a:lstStyle/>
          <a:p>
            <a:pPr/>
            <a:r>
              <a:t>Questions?</a:t>
            </a:r>
          </a:p>
        </p:txBody>
      </p:sp>
      <p:sp>
        <p:nvSpPr>
          <p:cNvPr id="251" name="Content Placeholder 1"/>
          <p:cNvSpPr txBox="1"/>
          <p:nvPr>
            <p:ph type="body" sz="half" idx="1"/>
          </p:nvPr>
        </p:nvSpPr>
        <p:spPr>
          <a:xfrm>
            <a:off x="1104900" y="1981200"/>
            <a:ext cx="6934200" cy="3581400"/>
          </a:xfrm>
          <a:prstGeom prst="rect">
            <a:avLst/>
          </a:prstGeom>
          <a:gradFill>
            <a:gsLst>
              <a:gs pos="0">
                <a:srgbClr val="FFFEFE"/>
              </a:gs>
              <a:gs pos="68000">
                <a:srgbClr val="EEC990"/>
              </a:gs>
              <a:gs pos="81000">
                <a:srgbClr val="EDC78C"/>
              </a:gs>
              <a:gs pos="86000">
                <a:srgbClr val="EECC98"/>
              </a:gs>
              <a:gs pos="100000">
                <a:srgbClr val="F7E8D5"/>
              </a:gs>
            </a:gsLst>
            <a:lin ang="5400000"/>
          </a:gradFill>
          <a:ln w="9525">
            <a:solidFill>
              <a:srgbClr val="E6B247"/>
            </a:solidFill>
            <a:round/>
          </a:ln>
        </p:spPr>
        <p:txBody>
          <a:bodyPr/>
          <a:lstStyle/>
          <a:p>
            <a:pPr marL="114300" indent="0">
              <a:buSzTx/>
              <a:buNone/>
              <a:defRPr b="1">
                <a:solidFill>
                  <a:srgbClr val="000000"/>
                </a:solidFill>
              </a:defRPr>
            </a:pPr>
          </a:p>
          <a:p>
            <a:pPr marL="114300" indent="0">
              <a:spcBef>
                <a:spcPts val="600"/>
              </a:spcBef>
              <a:buSzTx/>
              <a:buNone/>
              <a:defRPr b="1" sz="2800">
                <a:solidFill>
                  <a:srgbClr val="000000"/>
                </a:solidFill>
              </a:defRPr>
            </a:pPr>
            <a:r>
              <a:t>Natalie J. Butcher</a:t>
            </a:r>
          </a:p>
          <a:p>
            <a:pPr marL="114300" indent="0">
              <a:spcBef>
                <a:spcPts val="600"/>
              </a:spcBef>
              <a:buSzTx/>
              <a:buNone/>
              <a:defRPr b="1" sz="2800">
                <a:solidFill>
                  <a:srgbClr val="000000"/>
                </a:solidFill>
              </a:defRPr>
            </a:pPr>
            <a:r>
              <a:t>Associate Director of Career Services</a:t>
            </a:r>
          </a:p>
          <a:p>
            <a:pPr marL="114300" indent="0">
              <a:spcBef>
                <a:spcPts val="600"/>
              </a:spcBef>
              <a:buSzTx/>
              <a:buNone/>
              <a:defRPr b="1" sz="2800">
                <a:solidFill>
                  <a:srgbClr val="000000"/>
                </a:solidFill>
              </a:defRPr>
            </a:pPr>
            <a:r>
              <a:t>&amp; Judicial Clerkships</a:t>
            </a:r>
          </a:p>
          <a:p>
            <a:pPr marL="114300" indent="0">
              <a:spcBef>
                <a:spcPts val="600"/>
              </a:spcBef>
              <a:buSzTx/>
              <a:buNone/>
              <a:defRPr sz="2800">
                <a:solidFill>
                  <a:srgbClr val="000000"/>
                </a:solidFill>
              </a:defRPr>
            </a:pPr>
            <a:r>
              <a:t>(530) 752-6574</a:t>
            </a:r>
          </a:p>
          <a:p>
            <a:pPr marL="114300" indent="0">
              <a:spcBef>
                <a:spcPts val="600"/>
              </a:spcBef>
              <a:buSzTx/>
              <a:buNone/>
              <a:defRPr b="1" sz="2800" u="sng">
                <a:solidFill>
                  <a:srgbClr val="41382D"/>
                </a:solidFill>
              </a:defRPr>
            </a:pPr>
            <a:r>
              <a:t>nbutcher@ucdavis.edu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itle 1"/>
          <p:cNvSpPr txBox="1"/>
          <p:nvPr>
            <p:ph type="title"/>
          </p:nvPr>
        </p:nvSpPr>
        <p:spPr>
          <a:xfrm>
            <a:off x="426128" y="408372"/>
            <a:ext cx="8260671" cy="1039427"/>
          </a:xfrm>
          <a:prstGeom prst="rect">
            <a:avLst/>
          </a:prstGeom>
          <a:ln w="9525">
            <a:solidFill>
              <a:srgbClr val="000000"/>
            </a:solidFill>
            <a:round/>
          </a:ln>
        </p:spPr>
        <p:txBody>
          <a:bodyPr/>
          <a:lstStyle/>
          <a:p>
            <a:pPr/>
            <a:r>
              <a:t>What is a Clerkship?</a:t>
            </a:r>
          </a:p>
        </p:txBody>
      </p:sp>
      <p:sp>
        <p:nvSpPr>
          <p:cNvPr id="134" name="Content Placeholder 2"/>
          <p:cNvSpPr txBox="1"/>
          <p:nvPr>
            <p:ph type="body" idx="1"/>
          </p:nvPr>
        </p:nvSpPr>
        <p:spPr>
          <a:xfrm>
            <a:off x="457200" y="1825335"/>
            <a:ext cx="8229600" cy="4343403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  <a:round/>
          </a:ln>
        </p:spPr>
        <p:txBody>
          <a:bodyPr/>
          <a:lstStyle/>
          <a:p>
            <a:pPr marL="0" indent="0" defTabSz="886967">
              <a:lnSpc>
                <a:spcPct val="72000"/>
              </a:lnSpc>
              <a:buSzTx/>
              <a:buNone/>
              <a:defRPr sz="2600">
                <a:solidFill>
                  <a:srgbClr val="000000"/>
                </a:solidFill>
              </a:defRPr>
            </a:pPr>
          </a:p>
          <a:p>
            <a:pPr marL="332613" indent="-221741" defTabSz="886967">
              <a:lnSpc>
                <a:spcPct val="72000"/>
              </a:lnSpc>
              <a:spcBef>
                <a:spcPts val="600"/>
              </a:spcBef>
              <a:defRPr sz="2600">
                <a:solidFill>
                  <a:srgbClr val="000000"/>
                </a:solidFill>
              </a:defRPr>
            </a:pPr>
            <a:r>
              <a:t>Post-graduate position</a:t>
            </a:r>
          </a:p>
          <a:p>
            <a:pPr marL="332613" indent="-221741" defTabSz="886967">
              <a:lnSpc>
                <a:spcPct val="72000"/>
              </a:lnSpc>
              <a:defRPr sz="2600">
                <a:solidFill>
                  <a:srgbClr val="000000"/>
                </a:solidFill>
              </a:defRPr>
            </a:pPr>
          </a:p>
          <a:p>
            <a:pPr marL="332613" indent="-221741" defTabSz="886967">
              <a:lnSpc>
                <a:spcPct val="72000"/>
              </a:lnSpc>
              <a:spcBef>
                <a:spcPts val="600"/>
              </a:spcBef>
              <a:defRPr sz="2600">
                <a:solidFill>
                  <a:srgbClr val="000000"/>
                </a:solidFill>
              </a:defRPr>
            </a:pPr>
            <a:r>
              <a:t>1 or 2-year term</a:t>
            </a:r>
          </a:p>
          <a:p>
            <a:pPr marL="332613" indent="-221741" defTabSz="886967">
              <a:lnSpc>
                <a:spcPct val="72000"/>
              </a:lnSpc>
              <a:defRPr sz="2600">
                <a:solidFill>
                  <a:srgbClr val="000000"/>
                </a:solidFill>
              </a:defRPr>
            </a:pPr>
          </a:p>
          <a:p>
            <a:pPr marL="332613" indent="-221741" defTabSz="886967">
              <a:lnSpc>
                <a:spcPct val="72000"/>
              </a:lnSpc>
              <a:spcBef>
                <a:spcPts val="600"/>
              </a:spcBef>
              <a:defRPr sz="2600">
                <a:solidFill>
                  <a:srgbClr val="000000"/>
                </a:solidFill>
              </a:defRPr>
            </a:pPr>
            <a:r>
              <a:t>Work with a single judge</a:t>
            </a:r>
            <a:br/>
            <a:r>
              <a:t>or pool of staff attorneys</a:t>
            </a:r>
            <a:br/>
            <a:r>
              <a:t>to manage a caseload</a:t>
            </a:r>
          </a:p>
          <a:p>
            <a:pPr marL="110870" indent="0" defTabSz="886967">
              <a:lnSpc>
                <a:spcPct val="72000"/>
              </a:lnSpc>
              <a:buSzTx/>
              <a:buNone/>
              <a:defRPr sz="2600">
                <a:solidFill>
                  <a:srgbClr val="000000"/>
                </a:solidFill>
              </a:defRPr>
            </a:pPr>
          </a:p>
          <a:p>
            <a:pPr marL="332613" indent="-221741" defTabSz="886967">
              <a:lnSpc>
                <a:spcPct val="72000"/>
              </a:lnSpc>
              <a:spcBef>
                <a:spcPts val="600"/>
              </a:spcBef>
              <a:defRPr sz="2600">
                <a:solidFill>
                  <a:srgbClr val="000000"/>
                </a:solidFill>
              </a:defRPr>
            </a:pPr>
            <a:r>
              <a:t>Conduct legal research, perform legal analysis, draft opinions, prepare memoranda, edit and check citations</a:t>
            </a:r>
          </a:p>
        </p:txBody>
      </p:sp>
      <p:pic>
        <p:nvPicPr>
          <p:cNvPr id="135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76800" y="1956592"/>
            <a:ext cx="3760788" cy="29448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itle 2"/>
          <p:cNvSpPr txBox="1"/>
          <p:nvPr>
            <p:ph type="title"/>
          </p:nvPr>
        </p:nvSpPr>
        <p:spPr>
          <a:xfrm>
            <a:off x="426128" y="408372"/>
            <a:ext cx="8260671" cy="1039427"/>
          </a:xfrm>
          <a:prstGeom prst="rect">
            <a:avLst/>
          </a:prstGeom>
          <a:ln w="9525">
            <a:solidFill>
              <a:srgbClr val="000000"/>
            </a:solidFill>
            <a:round/>
          </a:ln>
        </p:spPr>
        <p:txBody>
          <a:bodyPr/>
          <a:lstStyle/>
          <a:p>
            <a:pPr/>
            <a:r>
              <a:t>Why?</a:t>
            </a:r>
          </a:p>
        </p:txBody>
      </p:sp>
      <p:sp>
        <p:nvSpPr>
          <p:cNvPr id="138" name="Content Placeholder 1"/>
          <p:cNvSpPr txBox="1"/>
          <p:nvPr>
            <p:ph type="body" sz="half" idx="1"/>
          </p:nvPr>
        </p:nvSpPr>
        <p:spPr>
          <a:xfrm>
            <a:off x="457198" y="1905000"/>
            <a:ext cx="3764876" cy="44196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  <a:round/>
          </a:ln>
        </p:spPr>
        <p:txBody>
          <a:bodyPr/>
          <a:lstStyle/>
          <a:p>
            <a:pPr marL="0" indent="114300">
              <a:lnSpc>
                <a:spcPct val="90000"/>
              </a:lnSpc>
              <a:buSzTx/>
              <a:buNone/>
              <a:defRPr sz="2500">
                <a:solidFill>
                  <a:srgbClr val="000000"/>
                </a:solidFill>
              </a:defRPr>
            </a:pPr>
          </a:p>
          <a:p>
            <a:pPr>
              <a:lnSpc>
                <a:spcPct val="90000"/>
              </a:lnSpc>
              <a:defRPr sz="2500">
                <a:solidFill>
                  <a:srgbClr val="000000"/>
                </a:solidFill>
              </a:defRPr>
            </a:pPr>
            <a:r>
              <a:t>An insider’s perspective</a:t>
            </a:r>
          </a:p>
          <a:p>
            <a:pPr>
              <a:lnSpc>
                <a:spcPct val="90000"/>
              </a:lnSpc>
              <a:defRPr sz="2500">
                <a:solidFill>
                  <a:srgbClr val="000000"/>
                </a:solidFill>
              </a:defRPr>
            </a:pPr>
            <a:r>
              <a:t>Broad exposure</a:t>
            </a:r>
          </a:p>
          <a:p>
            <a:pPr>
              <a:lnSpc>
                <a:spcPct val="90000"/>
              </a:lnSpc>
              <a:defRPr sz="2500">
                <a:solidFill>
                  <a:srgbClr val="000000"/>
                </a:solidFill>
              </a:defRPr>
            </a:pPr>
            <a:r>
              <a:t>Intensive training/skill development</a:t>
            </a:r>
          </a:p>
          <a:p>
            <a:pPr>
              <a:lnSpc>
                <a:spcPct val="90000"/>
              </a:lnSpc>
              <a:defRPr sz="2500">
                <a:solidFill>
                  <a:srgbClr val="000000"/>
                </a:solidFill>
              </a:defRPr>
            </a:pPr>
            <a:r>
              <a:t>Mentoring</a:t>
            </a:r>
          </a:p>
          <a:p>
            <a:pPr>
              <a:lnSpc>
                <a:spcPct val="90000"/>
              </a:lnSpc>
              <a:defRPr sz="2500">
                <a:solidFill>
                  <a:srgbClr val="000000"/>
                </a:solidFill>
              </a:defRPr>
            </a:pPr>
            <a:r>
              <a:t>A Career Boost</a:t>
            </a:r>
          </a:p>
          <a:p>
            <a:pPr>
              <a:lnSpc>
                <a:spcPct val="90000"/>
              </a:lnSpc>
              <a:defRPr sz="2500">
                <a:solidFill>
                  <a:srgbClr val="000000"/>
                </a:solidFill>
              </a:defRPr>
            </a:pPr>
            <a:r>
              <a:t>Networking</a:t>
            </a:r>
          </a:p>
        </p:txBody>
      </p:sp>
      <p:pic>
        <p:nvPicPr>
          <p:cNvPr id="139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5464" y="2667000"/>
            <a:ext cx="4191585" cy="27908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itle 1"/>
          <p:cNvSpPr txBox="1"/>
          <p:nvPr>
            <p:ph type="title"/>
          </p:nvPr>
        </p:nvSpPr>
        <p:spPr>
          <a:xfrm>
            <a:off x="457200" y="381000"/>
            <a:ext cx="8229600" cy="1066800"/>
          </a:xfrm>
          <a:prstGeom prst="rect">
            <a:avLst/>
          </a:prstGeom>
          <a:ln w="9525">
            <a:solidFill>
              <a:srgbClr val="000000"/>
            </a:solidFill>
            <a:round/>
          </a:ln>
        </p:spPr>
        <p:txBody>
          <a:bodyPr/>
          <a:lstStyle>
            <a:lvl1pPr>
              <a:defRPr sz="4000"/>
            </a:lvl1pPr>
          </a:lstStyle>
          <a:p>
            <a:pPr/>
            <a:r>
              <a:t>Where? – Court Level</a:t>
            </a:r>
          </a:p>
        </p:txBody>
      </p:sp>
      <p:sp>
        <p:nvSpPr>
          <p:cNvPr id="142" name="Text Placeholder 2"/>
          <p:cNvSpPr txBox="1"/>
          <p:nvPr>
            <p:ph type="body" sz="quarter" idx="1"/>
          </p:nvPr>
        </p:nvSpPr>
        <p:spPr>
          <a:xfrm>
            <a:off x="1371600" y="1600200"/>
            <a:ext cx="1905000" cy="457200"/>
          </a:xfrm>
          <a:prstGeom prst="rect">
            <a:avLst/>
          </a:prstGeom>
          <a:solidFill>
            <a:srgbClr val="ECBBB2"/>
          </a:solidFill>
          <a:ln w="28575">
            <a:solidFill>
              <a:srgbClr val="41382D"/>
            </a:solidFill>
            <a:round/>
          </a:ln>
        </p:spPr>
        <p:txBody>
          <a:bodyPr/>
          <a:lstStyle>
            <a:lvl1pPr defTabSz="841247">
              <a:spcBef>
                <a:spcPts val="400"/>
              </a:spcBef>
              <a:defRPr sz="2000"/>
            </a:lvl1pPr>
          </a:lstStyle>
          <a:p>
            <a:pPr/>
            <a:r>
              <a:t>FEDERAL</a:t>
            </a:r>
          </a:p>
        </p:txBody>
      </p:sp>
      <p:grpSp>
        <p:nvGrpSpPr>
          <p:cNvPr id="145" name="Content Placeholder 3"/>
          <p:cNvGrpSpPr/>
          <p:nvPr/>
        </p:nvGrpSpPr>
        <p:grpSpPr>
          <a:xfrm>
            <a:off x="381000" y="2133599"/>
            <a:ext cx="3962400" cy="4398965"/>
            <a:chOff x="0" y="0"/>
            <a:chExt cx="3962400" cy="4398964"/>
          </a:xfrm>
        </p:grpSpPr>
        <p:sp>
          <p:nvSpPr>
            <p:cNvPr id="143" name="Rectangle"/>
            <p:cNvSpPr/>
            <p:nvPr/>
          </p:nvSpPr>
          <p:spPr>
            <a:xfrm>
              <a:off x="0" y="-1"/>
              <a:ext cx="3962400" cy="439896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spcBef>
                  <a:spcPts val="400"/>
                </a:spcBef>
                <a:defRPr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144" name="US Supreme Court…"/>
            <p:cNvSpPr txBox="1"/>
            <p:nvPr/>
          </p:nvSpPr>
          <p:spPr>
            <a:xfrm>
              <a:off x="58418" y="12699"/>
              <a:ext cx="3845563" cy="43735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normAutofit fontScale="100000" lnSpcReduction="0"/>
            </a:bodyPr>
            <a:lstStyle/>
            <a:p>
              <a:pPr marL="342900" indent="-228600"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/>
                <a:buChar char="•"/>
                <a:defRPr sz="17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  <a:p>
              <a:pPr marL="342900" indent="-228600">
                <a:spcBef>
                  <a:spcPts val="400"/>
                </a:spcBef>
                <a:buClr>
                  <a:schemeClr val="accent1"/>
                </a:buClr>
                <a:buSzPct val="100000"/>
                <a:buFont typeface="Arial"/>
                <a:buChar char="•"/>
                <a:defRPr sz="17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US Supreme Court</a:t>
              </a:r>
              <a:endParaRPr sz="2400"/>
            </a:p>
            <a:p>
              <a:pPr lvl="1" marL="640080" indent="-228600">
                <a:spcBef>
                  <a:spcPts val="400"/>
                </a:spcBef>
                <a:buClr>
                  <a:schemeClr val="accent2"/>
                </a:buClr>
                <a:buSzPct val="100000"/>
                <a:buFont typeface="Arial"/>
                <a:buChar char="•"/>
                <a:defRPr sz="17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Federal Cir. Court of Appeals</a:t>
              </a:r>
              <a:endParaRPr sz="2000"/>
            </a:p>
            <a:p>
              <a:pPr lvl="2" marL="914400" indent="-228600">
                <a:spcBef>
                  <a:spcPts val="300"/>
                </a:spcBef>
                <a:buClr>
                  <a:schemeClr val="accent3"/>
                </a:buClr>
                <a:buSzPct val="100000"/>
                <a:buFont typeface="Arial"/>
                <a:buChar char="•"/>
                <a:defRPr sz="15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US Court of Federal Claims</a:t>
              </a:r>
            </a:p>
            <a:p>
              <a:pPr lvl="2" marL="914400" indent="-228600">
                <a:spcBef>
                  <a:spcPts val="400"/>
                </a:spcBef>
                <a:buClr>
                  <a:schemeClr val="accent3"/>
                </a:buClr>
                <a:buSzPct val="100000"/>
                <a:buFont typeface="Arial"/>
                <a:buChar char="•"/>
                <a:defRPr sz="17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US Court of Int’l Trade</a:t>
              </a:r>
            </a:p>
            <a:p>
              <a:pPr lvl="2" marL="914400" indent="-228600">
                <a:spcBef>
                  <a:spcPts val="400"/>
                </a:spcBef>
                <a:buClr>
                  <a:schemeClr val="accent3"/>
                </a:buClr>
                <a:buSzPct val="100000"/>
                <a:buFont typeface="Arial"/>
                <a:buChar char="•"/>
                <a:defRPr sz="17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US Court of Vet. Appeals</a:t>
              </a:r>
            </a:p>
            <a:p>
              <a:pPr lvl="1" marL="640080" indent="-228600">
                <a:spcBef>
                  <a:spcPts val="400"/>
                </a:spcBef>
                <a:buClr>
                  <a:schemeClr val="accent2"/>
                </a:buClr>
                <a:buSzPct val="100000"/>
                <a:buFont typeface="Arial"/>
                <a:buChar char="•"/>
                <a:defRPr sz="17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US Courts of Appeals for the Armed Forces</a:t>
              </a:r>
              <a:endParaRPr sz="2000"/>
            </a:p>
            <a:p>
              <a:pPr lvl="1" marL="640080" indent="-228600">
                <a:spcBef>
                  <a:spcPts val="400"/>
                </a:spcBef>
                <a:buClr>
                  <a:schemeClr val="accent2"/>
                </a:buClr>
                <a:buSzPct val="100000"/>
                <a:buFont typeface="Arial"/>
                <a:buChar char="•"/>
                <a:defRPr sz="17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US Courts of Appeal</a:t>
              </a:r>
              <a:endParaRPr sz="2000"/>
            </a:p>
            <a:p>
              <a:pPr lvl="2" marL="914400" indent="-228600">
                <a:spcBef>
                  <a:spcPts val="400"/>
                </a:spcBef>
                <a:buClr>
                  <a:schemeClr val="accent3"/>
                </a:buClr>
                <a:buSzPct val="100000"/>
                <a:buFont typeface="Arial"/>
                <a:buChar char="•"/>
                <a:defRPr sz="17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US District Courts, Bankruptcy, Magistrate</a:t>
              </a:r>
            </a:p>
            <a:p>
              <a:pPr lvl="2" marL="914400" indent="-228600">
                <a:spcBef>
                  <a:spcPts val="400"/>
                </a:spcBef>
                <a:buClr>
                  <a:schemeClr val="accent3"/>
                </a:buClr>
                <a:buSzPct val="100000"/>
                <a:buFont typeface="Arial"/>
                <a:buChar char="•"/>
                <a:defRPr sz="17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Tax Court</a:t>
              </a:r>
            </a:p>
            <a:p>
              <a:pPr lvl="2" marL="914400" indent="-228600">
                <a:spcBef>
                  <a:spcPts val="400"/>
                </a:spcBef>
                <a:buClr>
                  <a:schemeClr val="accent3"/>
                </a:buClr>
                <a:buSzPct val="100000"/>
                <a:buFont typeface="Arial"/>
                <a:buChar char="•"/>
                <a:defRPr sz="17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Administrative Agencies</a:t>
              </a:r>
            </a:p>
          </p:txBody>
        </p:sp>
      </p:grpSp>
      <p:sp>
        <p:nvSpPr>
          <p:cNvPr id="146" name="Text Placeholder 4"/>
          <p:cNvSpPr/>
          <p:nvPr>
            <p:ph type="body" idx="21"/>
          </p:nvPr>
        </p:nvSpPr>
        <p:spPr>
          <a:xfrm>
            <a:off x="5867400" y="1600200"/>
            <a:ext cx="1905000" cy="457200"/>
          </a:xfrm>
          <a:prstGeom prst="rect">
            <a:avLst/>
          </a:prstGeom>
          <a:solidFill>
            <a:srgbClr val="E1DFBA"/>
          </a:solidFill>
          <a:ln w="28575">
            <a:solidFill>
              <a:srgbClr val="564B3C"/>
            </a:solidFill>
            <a:round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 algn="ctr" defTabSz="841247">
              <a:spcBef>
                <a:spcPts val="400"/>
              </a:spcBef>
              <a:buSzTx/>
              <a:buNone/>
              <a:defRPr b="1" sz="2000"/>
            </a:lvl1pPr>
          </a:lstStyle>
          <a:p>
            <a:pPr/>
            <a:r>
              <a:t>STATE</a:t>
            </a:r>
          </a:p>
        </p:txBody>
      </p:sp>
      <p:grpSp>
        <p:nvGrpSpPr>
          <p:cNvPr id="149" name="Content Placeholder 5"/>
          <p:cNvGrpSpPr/>
          <p:nvPr/>
        </p:nvGrpSpPr>
        <p:grpSpPr>
          <a:xfrm>
            <a:off x="4800601" y="2133599"/>
            <a:ext cx="3962402" cy="4398965"/>
            <a:chOff x="0" y="0"/>
            <a:chExt cx="3962401" cy="4398964"/>
          </a:xfrm>
        </p:grpSpPr>
        <p:sp>
          <p:nvSpPr>
            <p:cNvPr id="147" name="Rectangle"/>
            <p:cNvSpPr/>
            <p:nvPr/>
          </p:nvSpPr>
          <p:spPr>
            <a:xfrm>
              <a:off x="-1" y="-1"/>
              <a:ext cx="3962403" cy="439896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spcBef>
                  <a:spcPts val="300"/>
                </a:spcBef>
                <a:defRPr sz="16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148" name="State Supreme Courts…"/>
            <p:cNvSpPr txBox="1"/>
            <p:nvPr/>
          </p:nvSpPr>
          <p:spPr>
            <a:xfrm>
              <a:off x="58419" y="12699"/>
              <a:ext cx="3845564" cy="43735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normAutofit fontScale="100000" lnSpcReduction="0"/>
            </a:bodyPr>
            <a:lstStyle/>
            <a:p>
              <a:pPr marL="342900" indent="-228600"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/>
                <a:buChar char="•"/>
                <a:defRPr sz="17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  <a:p>
              <a:pPr marL="342900" indent="-228600">
                <a:spcBef>
                  <a:spcPts val="400"/>
                </a:spcBef>
                <a:buClr>
                  <a:schemeClr val="accent1"/>
                </a:buClr>
                <a:buSzPct val="100000"/>
                <a:buFont typeface="Arial"/>
                <a:buChar char="•"/>
                <a:defRPr sz="17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State Supreme Courts</a:t>
              </a:r>
              <a:endParaRPr sz="2400"/>
            </a:p>
            <a:p>
              <a:pPr lvl="1" marL="640080" indent="-228600">
                <a:spcBef>
                  <a:spcPts val="400"/>
                </a:spcBef>
                <a:buClr>
                  <a:schemeClr val="accent2"/>
                </a:buClr>
                <a:buSzPct val="100000"/>
                <a:buFont typeface="Arial"/>
                <a:buChar char="•"/>
                <a:defRPr sz="17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Intermediate Appellate Courts</a:t>
              </a:r>
              <a:endParaRPr sz="2000"/>
            </a:p>
            <a:p>
              <a:pPr lvl="2" marL="914400" indent="-228600">
                <a:spcBef>
                  <a:spcPts val="400"/>
                </a:spcBef>
                <a:buClr>
                  <a:schemeClr val="accent3"/>
                </a:buClr>
                <a:buSzPct val="100000"/>
                <a:buFont typeface="Arial"/>
                <a:buChar char="•"/>
                <a:defRPr sz="17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Trial Courts/Courts of General Jurisdiction</a:t>
              </a:r>
            </a:p>
            <a:p>
              <a:pPr lvl="2" marL="914400" indent="-228600">
                <a:spcBef>
                  <a:spcPts val="400"/>
                </a:spcBef>
                <a:buClr>
                  <a:schemeClr val="accent3"/>
                </a:buClr>
                <a:buSzPct val="100000"/>
                <a:buFont typeface="Arial"/>
                <a:buChar char="•"/>
                <a:defRPr sz="17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Courts of Limited Jurisdiction</a:t>
              </a:r>
            </a:p>
            <a:p>
              <a:pPr lvl="3" marL="1280160" indent="-228600">
                <a:spcBef>
                  <a:spcPts val="400"/>
                </a:spcBef>
                <a:buClr>
                  <a:schemeClr val="accent4"/>
                </a:buClr>
                <a:buSzPct val="100000"/>
                <a:buFont typeface="Arial"/>
                <a:buChar char="•"/>
                <a:defRPr sz="17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Tax</a:t>
              </a:r>
              <a:endParaRPr sz="1600"/>
            </a:p>
            <a:p>
              <a:pPr lvl="3" marL="1280160" indent="-228600">
                <a:spcBef>
                  <a:spcPts val="400"/>
                </a:spcBef>
                <a:buClr>
                  <a:schemeClr val="accent4"/>
                </a:buClr>
                <a:buSzPct val="100000"/>
                <a:buFont typeface="Arial"/>
                <a:buChar char="•"/>
                <a:defRPr sz="17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Family</a:t>
              </a:r>
              <a:endParaRPr sz="1600"/>
            </a:p>
            <a:p>
              <a:pPr lvl="3" marL="1280160" indent="-228600">
                <a:spcBef>
                  <a:spcPts val="400"/>
                </a:spcBef>
                <a:buClr>
                  <a:schemeClr val="accent4"/>
                </a:buClr>
                <a:buSzPct val="100000"/>
                <a:buFont typeface="Arial"/>
                <a:buChar char="•"/>
                <a:defRPr sz="17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Etc.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itle 1"/>
          <p:cNvSpPr txBox="1"/>
          <p:nvPr>
            <p:ph type="title"/>
          </p:nvPr>
        </p:nvSpPr>
        <p:spPr>
          <a:xfrm>
            <a:off x="381000" y="380998"/>
            <a:ext cx="8229600" cy="634086"/>
          </a:xfrm>
          <a:prstGeom prst="rect">
            <a:avLst/>
          </a:prstGeom>
          <a:ln w="9525">
            <a:solidFill>
              <a:srgbClr val="000000"/>
            </a:solidFill>
            <a:round/>
          </a:ln>
        </p:spPr>
        <p:txBody>
          <a:bodyPr/>
          <a:lstStyle>
            <a:lvl1pPr defTabSz="886967">
              <a:defRPr sz="3300"/>
            </a:lvl1pPr>
          </a:lstStyle>
          <a:p>
            <a:pPr/>
            <a:r>
              <a:t>Federal Circuits</a:t>
            </a:r>
          </a:p>
        </p:txBody>
      </p:sp>
      <p:sp>
        <p:nvSpPr>
          <p:cNvPr id="152" name="Text Placeholder 2"/>
          <p:cNvSpPr txBox="1"/>
          <p:nvPr>
            <p:ph type="body" sz="quarter" idx="1"/>
          </p:nvPr>
        </p:nvSpPr>
        <p:spPr>
          <a:xfrm>
            <a:off x="426128" y="1722438"/>
            <a:ext cx="4040188" cy="639764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3" name="Text Placeholder 4"/>
          <p:cNvSpPr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b="1" sz="2200"/>
            </a:pPr>
          </a:p>
        </p:txBody>
      </p:sp>
      <p:pic>
        <p:nvPicPr>
          <p:cNvPr id="154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9560" y="1162050"/>
            <a:ext cx="8524877" cy="56959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0019" y="1906731"/>
            <a:ext cx="1762022" cy="30445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88122" y="1447800"/>
            <a:ext cx="5715002" cy="4229100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Right Arrow 6"/>
          <p:cNvSpPr/>
          <p:nvPr/>
        </p:nvSpPr>
        <p:spPr>
          <a:xfrm rot="19784987">
            <a:off x="2174675" y="2648528"/>
            <a:ext cx="882474" cy="4028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CBBB2"/>
          </a:solidFill>
          <a:ln w="25400">
            <a:solidFill>
              <a:srgbClr val="6B7670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59" name="Right Arrow 7"/>
          <p:cNvSpPr/>
          <p:nvPr/>
        </p:nvSpPr>
        <p:spPr>
          <a:xfrm rot="2102882">
            <a:off x="2191397" y="4107981"/>
            <a:ext cx="895565" cy="38367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ECBBB2"/>
          </a:solidFill>
          <a:ln w="25400">
            <a:solidFill>
              <a:srgbClr val="6B7670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  <p:sp>
        <p:nvSpPr>
          <p:cNvPr id="160" name="TextBox 8"/>
          <p:cNvSpPr txBox="1"/>
          <p:nvPr/>
        </p:nvSpPr>
        <p:spPr>
          <a:xfrm>
            <a:off x="3098532" y="378812"/>
            <a:ext cx="2851362" cy="396239"/>
          </a:xfrm>
          <a:prstGeom prst="rect">
            <a:avLst/>
          </a:prstGeom>
          <a:solidFill>
            <a:srgbClr val="D1CEB9"/>
          </a:solidFill>
          <a:ln w="25400">
            <a:solidFill>
              <a:srgbClr val="605D4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b="1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STATE COURTS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9138" y="508254"/>
            <a:ext cx="8552917" cy="5841492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TextBox 6"/>
          <p:cNvSpPr txBox="1"/>
          <p:nvPr/>
        </p:nvSpPr>
        <p:spPr>
          <a:xfrm>
            <a:off x="3505200" y="3383686"/>
            <a:ext cx="1828800" cy="469264"/>
          </a:xfrm>
          <a:prstGeom prst="rect">
            <a:avLst/>
          </a:prstGeom>
          <a:gradFill>
            <a:gsLst>
              <a:gs pos="0">
                <a:srgbClr val="FFFEFE"/>
              </a:gs>
              <a:gs pos="68000">
                <a:srgbClr val="EEC990"/>
              </a:gs>
              <a:gs pos="81000">
                <a:srgbClr val="EDC78C"/>
              </a:gs>
              <a:gs pos="86000">
                <a:srgbClr val="EECC98"/>
              </a:gs>
              <a:gs pos="100000">
                <a:srgbClr val="F7E8D5"/>
              </a:gs>
            </a:gsLst>
            <a:lin ang="5400000"/>
          </a:gradFill>
          <a:ln>
            <a:solidFill>
              <a:srgbClr val="E6B247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24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Clerkships!</a:t>
            </a:r>
          </a:p>
        </p:txBody>
      </p:sp>
      <p:sp>
        <p:nvSpPr>
          <p:cNvPr id="164" name="Left Arrow 2"/>
          <p:cNvSpPr/>
          <p:nvPr/>
        </p:nvSpPr>
        <p:spPr>
          <a:xfrm>
            <a:off x="2461435" y="3467098"/>
            <a:ext cx="1066802" cy="294840"/>
          </a:xfrm>
          <a:prstGeom prst="leftArrow">
            <a:avLst>
              <a:gd name="adj1" fmla="val 32558"/>
              <a:gd name="adj2" fmla="val 86670"/>
            </a:avLst>
          </a:prstGeom>
          <a:solidFill>
            <a:srgbClr val="000000"/>
          </a:solidFill>
          <a:ln w="25400">
            <a:solidFill>
              <a:srgbClr val="6B7670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Title 1"/>
          <p:cNvSpPr txBox="1"/>
          <p:nvPr>
            <p:ph type="title"/>
          </p:nvPr>
        </p:nvSpPr>
        <p:spPr>
          <a:xfrm>
            <a:off x="426128" y="408372"/>
            <a:ext cx="8260671" cy="1039427"/>
          </a:xfrm>
          <a:prstGeom prst="rect">
            <a:avLst/>
          </a:prstGeom>
          <a:ln w="9525">
            <a:solidFill>
              <a:srgbClr val="000000"/>
            </a:solidFill>
            <a:round/>
          </a:ln>
        </p:spPr>
        <p:txBody>
          <a:bodyPr/>
          <a:lstStyle/>
          <a:p>
            <a:pPr/>
            <a:r>
              <a:t>When?</a:t>
            </a:r>
          </a:p>
        </p:txBody>
      </p:sp>
      <p:sp>
        <p:nvSpPr>
          <p:cNvPr id="167" name="Text Placeholder 2"/>
          <p:cNvSpPr txBox="1"/>
          <p:nvPr>
            <p:ph type="body" sz="quarter" idx="1"/>
          </p:nvPr>
        </p:nvSpPr>
        <p:spPr>
          <a:xfrm>
            <a:off x="457200" y="1066800"/>
            <a:ext cx="4040188" cy="762000"/>
          </a:xfrm>
          <a:prstGeom prst="rect">
            <a:avLst/>
          </a:prstGeom>
        </p:spPr>
        <p:txBody>
          <a:bodyPr/>
          <a:lstStyle/>
          <a:p>
            <a:pPr/>
            <a:r>
              <a:t>d</a:t>
            </a:r>
          </a:p>
        </p:txBody>
      </p:sp>
      <p:grpSp>
        <p:nvGrpSpPr>
          <p:cNvPr id="170" name="Content Placeholder 3"/>
          <p:cNvGrpSpPr/>
          <p:nvPr/>
        </p:nvGrpSpPr>
        <p:grpSpPr>
          <a:xfrm>
            <a:off x="323499" y="1981199"/>
            <a:ext cx="4040189" cy="4398965"/>
            <a:chOff x="0" y="0"/>
            <a:chExt cx="4040187" cy="4398964"/>
          </a:xfrm>
        </p:grpSpPr>
        <p:sp>
          <p:nvSpPr>
            <p:cNvPr id="168" name="Rectangle"/>
            <p:cNvSpPr/>
            <p:nvPr/>
          </p:nvSpPr>
          <p:spPr>
            <a:xfrm>
              <a:off x="0" y="-1"/>
              <a:ext cx="4040189" cy="439896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lnSpc>
                  <a:spcPct val="80000"/>
                </a:lnSpc>
                <a:spcBef>
                  <a:spcPts val="400"/>
                </a:spcBef>
                <a:defRPr sz="20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169" name="Federal Law Clerk Hiring Plan…"/>
            <p:cNvSpPr txBox="1"/>
            <p:nvPr/>
          </p:nvSpPr>
          <p:spPr>
            <a:xfrm>
              <a:off x="58420" y="12699"/>
              <a:ext cx="3923349" cy="43735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normAutofit fontScale="100000" lnSpcReduction="0"/>
            </a:bodyPr>
            <a:lstStyle/>
            <a:p>
              <a:pPr marL="342900" indent="-228600">
                <a:lnSpc>
                  <a:spcPct val="8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/>
                <a:buChar char="•"/>
                <a:defRPr sz="20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  <a:p>
              <a:pPr marL="342900" indent="-228600">
                <a:lnSpc>
                  <a:spcPct val="80000"/>
                </a:lnSpc>
                <a:spcBef>
                  <a:spcPts val="400"/>
                </a:spcBef>
                <a:buClr>
                  <a:schemeClr val="accent1"/>
                </a:buClr>
                <a:buSzPct val="100000"/>
                <a:buFont typeface="Arial"/>
                <a:buChar char="•"/>
                <a:defRPr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Federal Law Clerk Hiring Plan</a:t>
              </a:r>
              <a:endParaRPr sz="2200"/>
            </a:p>
            <a:p>
              <a:pPr lvl="1" marL="640080" indent="-228600">
                <a:lnSpc>
                  <a:spcPct val="80000"/>
                </a:lnSpc>
                <a:spcBef>
                  <a:spcPts val="300"/>
                </a:spcBef>
                <a:buClr>
                  <a:schemeClr val="accent2"/>
                </a:buClr>
                <a:buSzPct val="100000"/>
                <a:buFont typeface="Arial"/>
                <a:buChar char="•"/>
                <a:defRPr b="1" sz="14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January 8, 2024 </a:t>
              </a:r>
              <a:r>
                <a:rPr b="0"/>
                <a:t>– Access available to register in OSCAR (Online System for Clerkship Application and Review) and search, build applications</a:t>
              </a:r>
            </a:p>
            <a:p>
              <a:pPr lvl="1" marL="640080" indent="-228600">
                <a:lnSpc>
                  <a:spcPct val="80000"/>
                </a:lnSpc>
                <a:spcBef>
                  <a:spcPts val="300"/>
                </a:spcBef>
                <a:buClr>
                  <a:schemeClr val="accent2"/>
                </a:buClr>
                <a:buSzPct val="100000"/>
                <a:buFont typeface="Arial"/>
                <a:buChar char="•"/>
                <a:defRPr b="1" sz="14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June 10, 2024 at 9 AM PT </a:t>
              </a:r>
              <a:r>
                <a:rPr b="0"/>
                <a:t>– Applications released to federal judges in OSCAR</a:t>
              </a:r>
            </a:p>
            <a:p>
              <a:pPr indent="114300">
                <a:lnSpc>
                  <a:spcPct val="80000"/>
                </a:lnSpc>
                <a:spcBef>
                  <a:spcPts val="500"/>
                </a:spcBef>
                <a:defRPr sz="22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  <a:p>
              <a:pPr marL="342900" indent="-228600">
                <a:lnSpc>
                  <a:spcPct val="80000"/>
                </a:lnSpc>
                <a:spcBef>
                  <a:spcPts val="400"/>
                </a:spcBef>
                <a:buClr>
                  <a:schemeClr val="accent1"/>
                </a:buClr>
                <a:buSzPct val="100000"/>
                <a:buFont typeface="Arial"/>
                <a:buChar char="•"/>
                <a:defRPr sz="20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Not in OSCAR or do not use - contact chambers directly</a:t>
              </a:r>
              <a:endParaRPr sz="2200"/>
            </a:p>
            <a:p>
              <a:pPr marL="342900" indent="-228600">
                <a:lnSpc>
                  <a:spcPct val="8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/>
                <a:buChar char="•"/>
                <a:defRPr b="1" sz="2200" u="sng"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  <a:p>
              <a:pPr marL="342900" indent="-228600">
                <a:lnSpc>
                  <a:spcPct val="80000"/>
                </a:lnSpc>
                <a:spcBef>
                  <a:spcPts val="400"/>
                </a:spcBef>
                <a:buClr>
                  <a:schemeClr val="accent1"/>
                </a:buClr>
                <a:buSzPct val="100000"/>
                <a:buFont typeface="Arial"/>
                <a:buChar char="•"/>
                <a:defRPr b="1" sz="2000" u="sng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Administrative Judges</a:t>
              </a:r>
              <a:r>
                <a:rPr u="none"/>
                <a:t>:</a:t>
              </a:r>
              <a:r>
                <a:rPr b="0" u="none"/>
                <a:t> </a:t>
              </a:r>
              <a:endParaRPr sz="2200"/>
            </a:p>
            <a:p>
              <a:pPr lvl="1" marL="640080" indent="-228600">
                <a:lnSpc>
                  <a:spcPct val="80000"/>
                </a:lnSpc>
                <a:spcBef>
                  <a:spcPts val="300"/>
                </a:spcBef>
                <a:buClr>
                  <a:schemeClr val="accent2"/>
                </a:buClr>
                <a:buSzPct val="100000"/>
                <a:buFont typeface="Arial"/>
                <a:buChar char="•"/>
                <a:defRPr sz="16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Clerkships webpage – “Federal ALJ Post Graduate Clerkships”</a:t>
              </a:r>
            </a:p>
          </p:txBody>
        </p:sp>
      </p:grpSp>
      <p:sp>
        <p:nvSpPr>
          <p:cNvPr id="171" name="Text Placeholder 4"/>
          <p:cNvSpPr/>
          <p:nvPr>
            <p:ph type="body" idx="21"/>
          </p:nvPr>
        </p:nvSpPr>
        <p:spPr>
          <a:xfrm>
            <a:off x="4648200" y="1066800"/>
            <a:ext cx="4041775" cy="762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 algn="ctr">
              <a:buSzTx/>
              <a:buNone/>
              <a:defRPr b="1" sz="2200"/>
            </a:lvl1pPr>
          </a:lstStyle>
          <a:p>
            <a:pPr/>
            <a:r>
              <a:t>State</a:t>
            </a:r>
          </a:p>
        </p:txBody>
      </p:sp>
      <p:grpSp>
        <p:nvGrpSpPr>
          <p:cNvPr id="174" name="Content Placeholder 5"/>
          <p:cNvGrpSpPr/>
          <p:nvPr/>
        </p:nvGrpSpPr>
        <p:grpSpPr>
          <a:xfrm>
            <a:off x="4907110" y="1981199"/>
            <a:ext cx="4041777" cy="4398965"/>
            <a:chOff x="0" y="0"/>
            <a:chExt cx="4041776" cy="4398964"/>
          </a:xfrm>
        </p:grpSpPr>
        <p:sp>
          <p:nvSpPr>
            <p:cNvPr id="172" name="Rectangle"/>
            <p:cNvSpPr/>
            <p:nvPr/>
          </p:nvSpPr>
          <p:spPr>
            <a:xfrm>
              <a:off x="-1" y="-1"/>
              <a:ext cx="4041778" cy="4398965"/>
            </a:xfrm>
            <a:prstGeom prst="rect">
              <a:avLst/>
            </a:prstGeom>
            <a:solidFill>
              <a:srgbClr val="FFFFFF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lnSpc>
                  <a:spcPct val="80000"/>
                </a:lnSpc>
                <a:spcBef>
                  <a:spcPts val="500"/>
                </a:spcBef>
                <a:defRPr sz="24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173" name="Varies by state, court &amp; judge…"/>
            <p:cNvSpPr txBox="1"/>
            <p:nvPr/>
          </p:nvSpPr>
          <p:spPr>
            <a:xfrm>
              <a:off x="58418" y="12699"/>
              <a:ext cx="3924939" cy="437356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normAutofit fontScale="100000" lnSpcReduction="0"/>
            </a:bodyPr>
            <a:lstStyle/>
            <a:p>
              <a:pPr marL="342900" indent="-228600">
                <a:lnSpc>
                  <a:spcPct val="80000"/>
                </a:lnSpc>
                <a:spcBef>
                  <a:spcPts val="500"/>
                </a:spcBef>
                <a:buClr>
                  <a:schemeClr val="accent1"/>
                </a:buClr>
                <a:buSzPct val="100000"/>
                <a:buFont typeface="Arial"/>
                <a:buChar char="•"/>
                <a:defRPr sz="2000"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  <a:p>
              <a:pPr marL="342900" indent="-228600">
                <a:lnSpc>
                  <a:spcPct val="80000"/>
                </a:lnSpc>
                <a:spcBef>
                  <a:spcPts val="400"/>
                </a:spcBef>
                <a:buClr>
                  <a:schemeClr val="accent1"/>
                </a:buClr>
                <a:buSzPct val="100000"/>
                <a:buFont typeface="Arial"/>
                <a:buChar char="•"/>
                <a:defRPr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Varies by state, court &amp; judge</a:t>
              </a:r>
              <a:endParaRPr sz="2200"/>
            </a:p>
            <a:p>
              <a:pPr marL="342900" indent="-228600">
                <a:lnSpc>
                  <a:spcPct val="80000"/>
                </a:lnSpc>
                <a:spcBef>
                  <a:spcPts val="400"/>
                </a:spcBef>
                <a:buClr>
                  <a:schemeClr val="accent1"/>
                </a:buClr>
                <a:buSzPct val="100000"/>
                <a:buFont typeface="Arial"/>
                <a:buChar char="•"/>
                <a:defRPr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See Vermont Law School Directory on State Clerkships  and Insight and Inside Information</a:t>
              </a:r>
              <a:endParaRPr sz="2200"/>
            </a:p>
            <a:p>
              <a:pPr marL="342900" indent="-228600">
                <a:lnSpc>
                  <a:spcPct val="80000"/>
                </a:lnSpc>
                <a:spcBef>
                  <a:spcPts val="400"/>
                </a:spcBef>
                <a:buClr>
                  <a:schemeClr val="accent1"/>
                </a:buClr>
                <a:buSzPct val="100000"/>
                <a:buFont typeface="Arial"/>
                <a:buChar char="•"/>
                <a:defRPr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Court Opportunity Recruitment for All (CORA)</a:t>
              </a:r>
              <a:endParaRPr sz="2200"/>
            </a:p>
            <a:p>
              <a:pPr marL="342900" indent="-228600">
                <a:lnSpc>
                  <a:spcPct val="80000"/>
                </a:lnSpc>
                <a:spcBef>
                  <a:spcPts val="400"/>
                </a:spcBef>
                <a:buClr>
                  <a:schemeClr val="accent1"/>
                </a:buClr>
                <a:buSzPct val="100000"/>
                <a:buFont typeface="Arial"/>
                <a:buChar char="•"/>
                <a:defRPr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Oregon – Spring 2L</a:t>
              </a:r>
              <a:endParaRPr sz="2200"/>
            </a:p>
            <a:p>
              <a:pPr marL="342900" indent="-228600">
                <a:lnSpc>
                  <a:spcPct val="80000"/>
                </a:lnSpc>
                <a:spcBef>
                  <a:spcPts val="400"/>
                </a:spcBef>
                <a:buClr>
                  <a:schemeClr val="accent1"/>
                </a:buClr>
                <a:buSzPct val="100000"/>
                <a:buFont typeface="Arial"/>
                <a:buChar char="•"/>
                <a:defRPr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Nevada – Winter 3L</a:t>
              </a:r>
              <a:endParaRPr sz="2200"/>
            </a:p>
            <a:p>
              <a:pPr marL="342900" indent="-228600">
                <a:lnSpc>
                  <a:spcPct val="80000"/>
                </a:lnSpc>
                <a:spcBef>
                  <a:spcPts val="400"/>
                </a:spcBef>
                <a:buClr>
                  <a:schemeClr val="accent1"/>
                </a:buClr>
                <a:buSzPct val="100000"/>
                <a:buFont typeface="Arial"/>
                <a:buChar char="•"/>
                <a:defRPr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Hawaii – Winter 3L</a:t>
              </a:r>
              <a:endParaRPr sz="2200"/>
            </a:p>
            <a:p>
              <a:pPr marL="342900" indent="-228600">
                <a:lnSpc>
                  <a:spcPct val="80000"/>
                </a:lnSpc>
                <a:spcBef>
                  <a:spcPts val="400"/>
                </a:spcBef>
                <a:buClr>
                  <a:schemeClr val="accent1"/>
                </a:buClr>
                <a:buSzPct val="100000"/>
                <a:buFont typeface="Arial"/>
                <a:buChar char="•"/>
                <a:defRPr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Colorado – After spring semester 2L</a:t>
              </a:r>
              <a:endParaRPr sz="2200"/>
            </a:p>
            <a:p>
              <a:pPr marL="342900" indent="-228600">
                <a:lnSpc>
                  <a:spcPct val="80000"/>
                </a:lnSpc>
                <a:spcBef>
                  <a:spcPts val="400"/>
                </a:spcBef>
                <a:buClr>
                  <a:schemeClr val="accent1"/>
                </a:buClr>
                <a:buSzPct val="100000"/>
                <a:buFont typeface="Arial"/>
                <a:buChar char="•"/>
                <a:defRPr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Alaska – 3L Fall OCI</a:t>
              </a:r>
              <a:endParaRPr sz="2200"/>
            </a:p>
            <a:p>
              <a:pPr marL="342900" indent="-228600">
                <a:lnSpc>
                  <a:spcPct val="80000"/>
                </a:lnSpc>
                <a:spcBef>
                  <a:spcPts val="400"/>
                </a:spcBef>
                <a:buClr>
                  <a:schemeClr val="accent1"/>
                </a:buClr>
                <a:buSzPct val="100000"/>
                <a:buFont typeface="Arial"/>
                <a:buChar char="•"/>
                <a:defRPr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Guam - 3L</a:t>
              </a:r>
            </a:p>
          </p:txBody>
        </p:sp>
      </p:grpSp>
      <p:grpSp>
        <p:nvGrpSpPr>
          <p:cNvPr id="177" name="Text Placeholder 2"/>
          <p:cNvGrpSpPr/>
          <p:nvPr/>
        </p:nvGrpSpPr>
        <p:grpSpPr>
          <a:xfrm>
            <a:off x="1391092" y="567375"/>
            <a:ext cx="1905002" cy="1261426"/>
            <a:chOff x="0" y="0"/>
            <a:chExt cx="1905000" cy="1261424"/>
          </a:xfrm>
        </p:grpSpPr>
        <p:sp>
          <p:nvSpPr>
            <p:cNvPr id="175" name="Rectangle"/>
            <p:cNvSpPr/>
            <p:nvPr/>
          </p:nvSpPr>
          <p:spPr>
            <a:xfrm>
              <a:off x="0" y="804223"/>
              <a:ext cx="1905001" cy="457202"/>
            </a:xfrm>
            <a:prstGeom prst="rect">
              <a:avLst/>
            </a:prstGeom>
            <a:solidFill>
              <a:srgbClr val="ECBBB2"/>
            </a:solidFill>
            <a:ln w="28575" cap="flat">
              <a:solidFill>
                <a:srgbClr val="41382D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b">
              <a:noAutofit/>
            </a:bodyPr>
            <a:lstStyle/>
            <a:p>
              <a:pPr algn="ctr">
                <a:spcBef>
                  <a:spcPts val="500"/>
                </a:spcBef>
                <a:defRPr b="1" sz="2200">
                  <a:solidFill>
                    <a:srgbClr val="564B3C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176" name="FEDERAL"/>
            <p:cNvSpPr txBox="1"/>
            <p:nvPr/>
          </p:nvSpPr>
          <p:spPr>
            <a:xfrm>
              <a:off x="60007" y="0"/>
              <a:ext cx="1784987" cy="12471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b">
              <a:spAutoFit/>
            </a:bodyPr>
            <a:lstStyle/>
            <a:p>
              <a:pPr algn="ctr">
                <a:spcBef>
                  <a:spcPts val="500"/>
                </a:spcBef>
                <a:defRPr b="1" sz="2200">
                  <a:solidFill>
                    <a:srgbClr val="564B3C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  <a:p>
              <a:pPr algn="ctr">
                <a:spcBef>
                  <a:spcPts val="500"/>
                </a:spcBef>
                <a:defRPr b="1" sz="2200">
                  <a:solidFill>
                    <a:srgbClr val="564B3C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  <a:p>
              <a:pPr algn="ctr">
                <a:spcBef>
                  <a:spcPts val="500"/>
                </a:spcBef>
                <a:defRPr b="1" sz="2200">
                  <a:solidFill>
                    <a:srgbClr val="564B3C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  <a:r>
                <a:t>FEDERAL</a:t>
              </a:r>
            </a:p>
          </p:txBody>
        </p:sp>
      </p:grpSp>
      <p:grpSp>
        <p:nvGrpSpPr>
          <p:cNvPr id="180" name="Text Placeholder 4"/>
          <p:cNvGrpSpPr/>
          <p:nvPr/>
        </p:nvGrpSpPr>
        <p:grpSpPr>
          <a:xfrm>
            <a:off x="5975498" y="1371600"/>
            <a:ext cx="1905002" cy="457200"/>
            <a:chOff x="0" y="0"/>
            <a:chExt cx="1905000" cy="457200"/>
          </a:xfrm>
        </p:grpSpPr>
        <p:sp>
          <p:nvSpPr>
            <p:cNvPr id="178" name="Rectangle"/>
            <p:cNvSpPr/>
            <p:nvPr/>
          </p:nvSpPr>
          <p:spPr>
            <a:xfrm>
              <a:off x="0" y="0"/>
              <a:ext cx="1905001" cy="457200"/>
            </a:xfrm>
            <a:prstGeom prst="rect">
              <a:avLst/>
            </a:prstGeom>
            <a:solidFill>
              <a:srgbClr val="E1DFBA"/>
            </a:solidFill>
            <a:ln w="28575" cap="flat">
              <a:solidFill>
                <a:srgbClr val="564B3C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b">
              <a:noAutofit/>
            </a:bodyPr>
            <a:lstStyle/>
            <a:p>
              <a:pPr algn="ctr">
                <a:spcBef>
                  <a:spcPts val="500"/>
                </a:spcBef>
                <a:defRPr b="1" sz="2200">
                  <a:solidFill>
                    <a:srgbClr val="564B3C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pPr>
            </a:p>
          </p:txBody>
        </p:sp>
        <p:sp>
          <p:nvSpPr>
            <p:cNvPr id="179" name="STATE"/>
            <p:cNvSpPr txBox="1"/>
            <p:nvPr/>
          </p:nvSpPr>
          <p:spPr>
            <a:xfrm>
              <a:off x="60007" y="8571"/>
              <a:ext cx="1784987" cy="4343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b">
              <a:spAutoFit/>
            </a:bodyPr>
            <a:lstStyle>
              <a:lvl1pPr algn="ctr">
                <a:spcBef>
                  <a:spcPts val="500"/>
                </a:spcBef>
                <a:defRPr b="1" sz="2200">
                  <a:solidFill>
                    <a:srgbClr val="564B3C"/>
                  </a:solidFill>
                  <a:latin typeface="Century Gothic"/>
                  <a:ea typeface="Century Gothic"/>
                  <a:cs typeface="Century Gothic"/>
                  <a:sym typeface="Century Gothic"/>
                </a:defRPr>
              </a:lvl1pPr>
            </a:lstStyle>
            <a:p>
              <a:pPr/>
              <a:r>
                <a:t>STATE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Apothecary">
  <a:themeElements>
    <a:clrScheme name="Apothecary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0000FF"/>
      </a:hlink>
      <a:folHlink>
        <a:srgbClr val="FF00FF"/>
      </a:folHlink>
    </a:clrScheme>
    <a:fontScheme name="Apothecary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Apothecary">
  <a:themeElements>
    <a:clrScheme name="Apothecary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0000FF"/>
      </a:hlink>
      <a:folHlink>
        <a:srgbClr val="FF00FF"/>
      </a:folHlink>
    </a:clrScheme>
    <a:fontScheme name="Apothecary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